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13.xml" ContentType="application/vnd.openxmlformats-officedocument.presentationml.notesSlide+xml"/>
  <Override PartName="/ppt/charts/chart4.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5"/>
  </p:notesMasterIdLst>
  <p:sldIdLst>
    <p:sldId id="256" r:id="rId3"/>
    <p:sldId id="269" r:id="rId4"/>
    <p:sldId id="362" r:id="rId5"/>
    <p:sldId id="270" r:id="rId6"/>
    <p:sldId id="272" r:id="rId7"/>
    <p:sldId id="396" r:id="rId8"/>
    <p:sldId id="318" r:id="rId9"/>
    <p:sldId id="295" r:id="rId10"/>
    <p:sldId id="296" r:id="rId11"/>
    <p:sldId id="346" r:id="rId12"/>
    <p:sldId id="347" r:id="rId13"/>
    <p:sldId id="349" r:id="rId14"/>
    <p:sldId id="364" r:id="rId15"/>
    <p:sldId id="348" r:id="rId16"/>
    <p:sldId id="359" r:id="rId17"/>
    <p:sldId id="361" r:id="rId18"/>
    <p:sldId id="360" r:id="rId19"/>
    <p:sldId id="279" r:id="rId20"/>
    <p:sldId id="350" r:id="rId21"/>
    <p:sldId id="351" r:id="rId22"/>
    <p:sldId id="352" r:id="rId23"/>
    <p:sldId id="289" r:id="rId24"/>
    <p:sldId id="297" r:id="rId25"/>
    <p:sldId id="365" r:id="rId26"/>
    <p:sldId id="366" r:id="rId27"/>
    <p:sldId id="368" r:id="rId28"/>
    <p:sldId id="369" r:id="rId29"/>
    <p:sldId id="298" r:id="rId30"/>
    <p:sldId id="394" r:id="rId31"/>
    <p:sldId id="358" r:id="rId32"/>
    <p:sldId id="383" r:id="rId33"/>
    <p:sldId id="355" r:id="rId34"/>
    <p:sldId id="393" r:id="rId35"/>
    <p:sldId id="370" r:id="rId36"/>
    <p:sldId id="356" r:id="rId37"/>
    <p:sldId id="357" r:id="rId38"/>
    <p:sldId id="378" r:id="rId39"/>
    <p:sldId id="385" r:id="rId40"/>
    <p:sldId id="386" r:id="rId41"/>
    <p:sldId id="268" r:id="rId42"/>
    <p:sldId id="299" r:id="rId43"/>
    <p:sldId id="300" r:id="rId44"/>
    <p:sldId id="301" r:id="rId45"/>
    <p:sldId id="302" r:id="rId46"/>
    <p:sldId id="303" r:id="rId47"/>
    <p:sldId id="304" r:id="rId48"/>
    <p:sldId id="305" r:id="rId49"/>
    <p:sldId id="306" r:id="rId50"/>
    <p:sldId id="339" r:id="rId51"/>
    <p:sldId id="371" r:id="rId52"/>
    <p:sldId id="372" r:id="rId53"/>
    <p:sldId id="373" r:id="rId54"/>
    <p:sldId id="374" r:id="rId55"/>
    <p:sldId id="388" r:id="rId56"/>
    <p:sldId id="389" r:id="rId57"/>
    <p:sldId id="387" r:id="rId58"/>
    <p:sldId id="390" r:id="rId59"/>
    <p:sldId id="395" r:id="rId60"/>
    <p:sldId id="267" r:id="rId61"/>
    <p:sldId id="290" r:id="rId62"/>
    <p:sldId id="340" r:id="rId63"/>
    <p:sldId id="334" r:id="rId64"/>
    <p:sldId id="353" r:id="rId65"/>
    <p:sldId id="354" r:id="rId66"/>
    <p:sldId id="341" r:id="rId67"/>
    <p:sldId id="375" r:id="rId68"/>
    <p:sldId id="307" r:id="rId69"/>
    <p:sldId id="331" r:id="rId70"/>
    <p:sldId id="319" r:id="rId71"/>
    <p:sldId id="320" r:id="rId72"/>
    <p:sldId id="321" r:id="rId73"/>
    <p:sldId id="376" r:id="rId74"/>
    <p:sldId id="315" r:id="rId75"/>
    <p:sldId id="322" r:id="rId76"/>
    <p:sldId id="377" r:id="rId77"/>
    <p:sldId id="316" r:id="rId78"/>
    <p:sldId id="325" r:id="rId79"/>
    <p:sldId id="326" r:id="rId80"/>
    <p:sldId id="381" r:id="rId81"/>
    <p:sldId id="313" r:id="rId82"/>
    <p:sldId id="288" r:id="rId83"/>
    <p:sldId id="287"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6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59609" autoAdjust="0"/>
  </p:normalViewPr>
  <p:slideViewPr>
    <p:cSldViewPr snapToGrid="0">
      <p:cViewPr varScale="1">
        <p:scale>
          <a:sx n="65" d="100"/>
          <a:sy n="65" d="100"/>
        </p:scale>
        <p:origin x="2268" y="78"/>
      </p:cViewPr>
      <p:guideLst>
        <p:guide orient="horz" pos="2160"/>
        <p:guide pos="3840"/>
      </p:guideLst>
    </p:cSldViewPr>
  </p:slideViewPr>
  <p:notesTextViewPr>
    <p:cViewPr>
      <p:scale>
        <a:sx n="1" d="1"/>
        <a:sy n="1" d="1"/>
      </p:scale>
      <p:origin x="0" y="0"/>
    </p:cViewPr>
  </p:notesTextViewPr>
  <p:sorterViewPr>
    <p:cViewPr>
      <p:scale>
        <a:sx n="90" d="100"/>
        <a:sy n="90" d="100"/>
      </p:scale>
      <p:origin x="0" y="-654"/>
    </p:cViewPr>
  </p:sorterViewPr>
  <p:notesViewPr>
    <p:cSldViewPr snapToGrid="0">
      <p:cViewPr varScale="1">
        <p:scale>
          <a:sx n="78" d="100"/>
          <a:sy n="78" d="100"/>
        </p:scale>
        <p:origin x="1080"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John\Documents\Make%20Sport%20Fun\Provide%20services\EFDS%20-%20IFI%20marketing%20workshop\Percentages-of-people-doing-each-activity.xls"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Sheet1!$F$1:$F$6</c:f>
              <c:strCache>
                <c:ptCount val="6"/>
                <c:pt idx="0">
                  <c:v>18-25</c:v>
                </c:pt>
                <c:pt idx="1">
                  <c:v>26-35</c:v>
                </c:pt>
                <c:pt idx="2">
                  <c:v>36-45</c:v>
                </c:pt>
                <c:pt idx="3">
                  <c:v>46-55</c:v>
                </c:pt>
                <c:pt idx="4">
                  <c:v>56-65</c:v>
                </c:pt>
                <c:pt idx="5">
                  <c:v>66+</c:v>
                </c:pt>
              </c:strCache>
            </c:strRef>
          </c:cat>
          <c:val>
            <c:numRef>
              <c:f>Sheet1!$G$1:$G$6</c:f>
              <c:numCache>
                <c:formatCode>General</c:formatCode>
                <c:ptCount val="6"/>
                <c:pt idx="0">
                  <c:v>7.75</c:v>
                </c:pt>
                <c:pt idx="1">
                  <c:v>11.666666666666668</c:v>
                </c:pt>
                <c:pt idx="2">
                  <c:v>11.666666666666668</c:v>
                </c:pt>
                <c:pt idx="3">
                  <c:v>15.666666666666668</c:v>
                </c:pt>
                <c:pt idx="4">
                  <c:v>43.333333333333336</c:v>
                </c:pt>
                <c:pt idx="5">
                  <c:v>45.66666666666665</c:v>
                </c:pt>
              </c:numCache>
            </c:numRef>
          </c:val>
        </c:ser>
        <c:dLbls>
          <c:showLegendKey val="0"/>
          <c:showVal val="0"/>
          <c:showCatName val="0"/>
          <c:showSerName val="0"/>
          <c:showPercent val="0"/>
          <c:showBubbleSize val="0"/>
        </c:dLbls>
        <c:gapWidth val="219"/>
        <c:overlap val="-27"/>
        <c:axId val="124637192"/>
        <c:axId val="124637576"/>
      </c:barChart>
      <c:catAx>
        <c:axId val="124637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4637576"/>
        <c:crosses val="autoZero"/>
        <c:auto val="1"/>
        <c:lblAlgn val="ctr"/>
        <c:lblOffset val="100"/>
        <c:noMultiLvlLbl val="0"/>
      </c:catAx>
      <c:valAx>
        <c:axId val="124637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46371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'[Percentages-of-people-doing-each-activity.xls]Sheet2'!$B$4:$G$4</c:f>
              <c:strCache>
                <c:ptCount val="6"/>
                <c:pt idx="0">
                  <c:v>18-25</c:v>
                </c:pt>
                <c:pt idx="1">
                  <c:v>26-35</c:v>
                </c:pt>
                <c:pt idx="2">
                  <c:v>36-45</c:v>
                </c:pt>
                <c:pt idx="3">
                  <c:v>46-55</c:v>
                </c:pt>
                <c:pt idx="4">
                  <c:v>56-65</c:v>
                </c:pt>
                <c:pt idx="5">
                  <c:v>66+</c:v>
                </c:pt>
              </c:strCache>
            </c:strRef>
          </c:cat>
          <c:val>
            <c:numRef>
              <c:f>'[Percentages-of-people-doing-each-activity.xls]Sheet2'!$B$5:$G$5</c:f>
              <c:numCache>
                <c:formatCode>General</c:formatCode>
                <c:ptCount val="6"/>
                <c:pt idx="0">
                  <c:v>19.511537411825909</c:v>
                </c:pt>
                <c:pt idx="1">
                  <c:v>14.872862480073721</c:v>
                </c:pt>
                <c:pt idx="2">
                  <c:v>11.481893667571788</c:v>
                </c:pt>
                <c:pt idx="3">
                  <c:v>9.6772680470943833</c:v>
                </c:pt>
                <c:pt idx="4">
                  <c:v>4.6837547185135699</c:v>
                </c:pt>
                <c:pt idx="5">
                  <c:v>2.8031886735225733</c:v>
                </c:pt>
              </c:numCache>
            </c:numRef>
          </c:val>
        </c:ser>
        <c:dLbls>
          <c:showLegendKey val="0"/>
          <c:showVal val="0"/>
          <c:showCatName val="0"/>
          <c:showSerName val="0"/>
          <c:showPercent val="0"/>
          <c:showBubbleSize val="0"/>
        </c:dLbls>
        <c:gapWidth val="219"/>
        <c:overlap val="-27"/>
        <c:axId val="124707680"/>
        <c:axId val="124710112"/>
      </c:barChart>
      <c:catAx>
        <c:axId val="124707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4710112"/>
        <c:crosses val="autoZero"/>
        <c:auto val="1"/>
        <c:lblAlgn val="ctr"/>
        <c:lblOffset val="100"/>
        <c:noMultiLvlLbl val="0"/>
      </c:catAx>
      <c:valAx>
        <c:axId val="124710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47076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Sheet1!$A$2:$A$7</c:f>
              <c:strCache>
                <c:ptCount val="6"/>
                <c:pt idx="0">
                  <c:v>Roger and Joy 
(56-65)</c:v>
                </c:pt>
                <c:pt idx="1">
                  <c:v>Terry 
(56-65)</c:v>
                </c:pt>
                <c:pt idx="2">
                  <c:v>Norma 
(56-65)</c:v>
                </c:pt>
                <c:pt idx="3">
                  <c:v>Ralph and Phyllis
(66+)</c:v>
                </c:pt>
                <c:pt idx="4">
                  <c:v>Frank
(66+)</c:v>
                </c:pt>
                <c:pt idx="5">
                  <c:v>Elsie and Arnold
(66+)</c:v>
                </c:pt>
              </c:strCache>
            </c:strRef>
          </c:cat>
          <c:val>
            <c:numRef>
              <c:f>Sheet1!$B$2:$B$7</c:f>
              <c:numCache>
                <c:formatCode>0%</c:formatCode>
                <c:ptCount val="6"/>
                <c:pt idx="0">
                  <c:v>0.28000000000000003</c:v>
                </c:pt>
                <c:pt idx="1">
                  <c:v>0.43</c:v>
                </c:pt>
                <c:pt idx="2">
                  <c:v>0.57999999999999996</c:v>
                </c:pt>
                <c:pt idx="3">
                  <c:v>0.37</c:v>
                </c:pt>
                <c:pt idx="4">
                  <c:v>0.46</c:v>
                </c:pt>
                <c:pt idx="5">
                  <c:v>0.53</c:v>
                </c:pt>
              </c:numCache>
            </c:numRef>
          </c:val>
        </c:ser>
        <c:dLbls>
          <c:showLegendKey val="0"/>
          <c:showVal val="0"/>
          <c:showCatName val="0"/>
          <c:showSerName val="0"/>
          <c:showPercent val="0"/>
          <c:showBubbleSize val="0"/>
        </c:dLbls>
        <c:gapWidth val="219"/>
        <c:overlap val="-27"/>
        <c:axId val="125414816"/>
        <c:axId val="125415208"/>
      </c:barChart>
      <c:catAx>
        <c:axId val="125414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25415208"/>
        <c:crosses val="autoZero"/>
        <c:auto val="1"/>
        <c:lblAlgn val="ctr"/>
        <c:lblOffset val="100"/>
        <c:noMultiLvlLbl val="0"/>
      </c:catAx>
      <c:valAx>
        <c:axId val="1254152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5414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Completely inactive</c:v>
                </c:pt>
              </c:strCache>
            </c:strRef>
          </c:tx>
          <c:spPr>
            <a:solidFill>
              <a:schemeClr val="accent1"/>
            </a:solidFill>
            <a:ln>
              <a:noFill/>
            </a:ln>
            <a:effectLst/>
          </c:spPr>
          <c:invertIfNegative val="0"/>
          <c:cat>
            <c:strRef>
              <c:f>Sheet1!$A$2:$A$3</c:f>
              <c:strCache>
                <c:ptCount val="2"/>
                <c:pt idx="0">
                  <c:v>Disabled</c:v>
                </c:pt>
                <c:pt idx="1">
                  <c:v>Non-disabled</c:v>
                </c:pt>
              </c:strCache>
            </c:strRef>
          </c:cat>
          <c:val>
            <c:numRef>
              <c:f>Sheet1!$B$2:$B$3</c:f>
              <c:numCache>
                <c:formatCode>0%</c:formatCode>
                <c:ptCount val="2"/>
                <c:pt idx="0">
                  <c:v>0.7400000000000001</c:v>
                </c:pt>
                <c:pt idx="1">
                  <c:v>0.41000000000000003</c:v>
                </c:pt>
              </c:numCache>
            </c:numRef>
          </c:val>
        </c:ser>
        <c:dLbls>
          <c:showLegendKey val="0"/>
          <c:showVal val="0"/>
          <c:showCatName val="0"/>
          <c:showSerName val="0"/>
          <c:showPercent val="0"/>
          <c:showBubbleSize val="0"/>
        </c:dLbls>
        <c:gapWidth val="219"/>
        <c:overlap val="-27"/>
        <c:axId val="460384080"/>
        <c:axId val="460384472"/>
      </c:barChart>
      <c:catAx>
        <c:axId val="46038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60384472"/>
        <c:crosses val="autoZero"/>
        <c:auto val="1"/>
        <c:lblAlgn val="ctr"/>
        <c:lblOffset val="100"/>
        <c:noMultiLvlLbl val="0"/>
      </c:catAx>
      <c:valAx>
        <c:axId val="4603844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60384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A1E055-938E-4CB0-95CE-A2C97E6B3F78}" type="datetimeFigureOut">
              <a:rPr lang="en-GB" smtClean="0"/>
              <a:pPr/>
              <a:t>20/06/2013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D3995-973D-45AD-ADB2-B475C19A473A}" type="slidenum">
              <a:rPr lang="en-GB" smtClean="0"/>
              <a:pPr/>
              <a:t>‹#›</a:t>
            </a:fld>
            <a:endParaRPr lang="en-GB"/>
          </a:p>
        </p:txBody>
      </p:sp>
    </p:spTree>
    <p:extLst>
      <p:ext uri="{BB962C8B-B14F-4D97-AF65-F5344CB8AC3E}">
        <p14:creationId xmlns:p14="http://schemas.microsoft.com/office/powerpoint/2010/main" val="2623469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marketresearchworld.net/index.php?option=com_content&amp;task=view&amp;id=164"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promotingactivity.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en.wikipedia.org/wiki/Social_model_of_disability"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en.wikipedia.org/wiki/Disability#cite_note-12"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mailto:shop@rnib.org.uk"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selectabase.co.uk/"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8" Type="http://schemas.openxmlformats.org/officeDocument/2006/relationships/hyperlink" Target="mailto:ifi@efds.co.uk" TargetMode="External"/><Relationship Id="rId3" Type="http://schemas.openxmlformats.org/officeDocument/2006/relationships/hyperlink" Target="https://spogo.co.uk/" TargetMode="External"/><Relationship Id="rId7" Type="http://schemas.openxmlformats.org/officeDocument/2006/relationships/hyperlink" Target="http://www.directenquiries.co.uk/" TargetMode="External"/><Relationship Id="rId2" Type="http://schemas.openxmlformats.org/officeDocument/2006/relationships/slide" Target="../slides/slide65.xml"/><Relationship Id="rId1" Type="http://schemas.openxmlformats.org/officeDocument/2006/relationships/notesMaster" Target="../notesMasters/notesMaster1.xml"/><Relationship Id="rId6" Type="http://schemas.openxmlformats.org/officeDocument/2006/relationships/hyperlink" Target="http://www.efds.co.uk/inclusive_fitness" TargetMode="External"/><Relationship Id="rId5" Type="http://schemas.openxmlformats.org/officeDocument/2006/relationships/hyperlink" Target="http://www.parasport.org.uk/sports-landingpage.asp?section=337&amp;sectionTitle=About+the+Inclusive+Fitness+Initiative" TargetMode="External"/><Relationship Id="rId10" Type="http://schemas.openxmlformats.org/officeDocument/2006/relationships/hyperlink" Target="http://www.google.com/business/placesforbusiness/" TargetMode="External"/><Relationship Id="rId4" Type="http://schemas.openxmlformats.org/officeDocument/2006/relationships/hyperlink" Target="http://disabledgo.com/" TargetMode="External"/><Relationship Id="rId9" Type="http://schemas.openxmlformats.org/officeDocument/2006/relationships/hyperlink" Target="http://www.efds.co.uk/inclusive_fitness/ifi_gyms/825_london_south_bank_university"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ymcafit.org.uk/instructability"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www.efds.co.uk/resources/past_programmes/418_advocacy_and_activity_buddy_scheme_aab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legislation.gov.uk/ukpga/2010/15/section/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panose="020B0604020202020204" pitchFamily="34" charset="0"/>
                <a:cs typeface="Arial" panose="020B0604020202020204" pitchFamily="34" charset="0"/>
              </a:rPr>
              <a:t>Name badges.</a:t>
            </a:r>
          </a:p>
          <a:p>
            <a:endParaRPr lang="en-US" b="1" dirty="0" smtClean="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Thanks</a:t>
            </a:r>
            <a:r>
              <a:rPr lang="en-US" dirty="0" smtClean="0">
                <a:latin typeface="Arial" panose="020B0604020202020204" pitchFamily="34" charset="0"/>
                <a:cs typeface="Arial" panose="020B0604020202020204" pitchFamily="34" charset="0"/>
              </a:rPr>
              <a:t> for attending the workshop today. I </a:t>
            </a:r>
            <a:r>
              <a:rPr lang="en-US" baseline="0" dirty="0" smtClean="0">
                <a:latin typeface="Arial" panose="020B0604020202020204" pitchFamily="34" charset="0"/>
                <a:cs typeface="Arial" panose="020B0604020202020204" pitchFamily="34" charset="0"/>
              </a:rPr>
              <a:t>think it’s great that you’re looking to get more </a:t>
            </a:r>
            <a:r>
              <a:rPr lang="en-GB" dirty="0" smtClean="0">
                <a:latin typeface="Arial" panose="020B0604020202020204" pitchFamily="34" charset="0"/>
                <a:cs typeface="Arial" panose="020B0604020202020204" pitchFamily="34" charset="0"/>
              </a:rPr>
              <a:t>disabled people into your gyms. That’s a fantastic</a:t>
            </a:r>
            <a:r>
              <a:rPr lang="en-GB" baseline="0" dirty="0" smtClean="0">
                <a:latin typeface="Arial" panose="020B0604020202020204" pitchFamily="34" charset="0"/>
                <a:cs typeface="Arial" panose="020B0604020202020204" pitchFamily="34" charset="0"/>
              </a:rPr>
              <a:t> thing.</a:t>
            </a:r>
            <a:endParaRPr lang="en-US" dirty="0" smtClean="0">
              <a:latin typeface="Arial" panose="020B0604020202020204" pitchFamily="34" charset="0"/>
              <a:cs typeface="Arial" panose="020B0604020202020204" pitchFamily="34" charset="0"/>
            </a:endParaRPr>
          </a:p>
          <a:p>
            <a:endParaRPr lang="en-US" b="1" dirty="0" smtClean="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I’m John Ainsworth</a:t>
            </a:r>
            <a:r>
              <a:rPr lang="en-GB" dirty="0" smtClean="0">
                <a:latin typeface="Arial" panose="020B0604020202020204" pitchFamily="34" charset="0"/>
                <a:cs typeface="Arial" panose="020B0604020202020204" pitchFamily="34" charset="0"/>
              </a:rPr>
              <a:t>, and I work for a sports marketing agency called Make Sport Fun. We run marketing campaigns and marketing training for sport and activity. I used to run sports marketing campaigns for Sport England, and now at Make Sport Fun I run sports and activity marketing campaigns for charities, National Governing Bodies, councils and PCTs.</a:t>
            </a:r>
          </a:p>
        </p:txBody>
      </p:sp>
      <p:sp>
        <p:nvSpPr>
          <p:cNvPr id="4" name="Slide Number Placeholder 3"/>
          <p:cNvSpPr>
            <a:spLocks noGrp="1"/>
          </p:cNvSpPr>
          <p:nvPr>
            <p:ph type="sldNum" sz="quarter" idx="10"/>
          </p:nvPr>
        </p:nvSpPr>
        <p:spPr/>
        <p:txBody>
          <a:bodyPr/>
          <a:lstStyle/>
          <a:p>
            <a:fld id="{403D3995-973D-45AD-ADB2-B475C19A473A}" type="slidenum">
              <a:rPr lang="en-GB" smtClean="0"/>
              <a:pPr/>
              <a:t>1</a:t>
            </a:fld>
            <a:endParaRPr lang="en-GB"/>
          </a:p>
        </p:txBody>
      </p:sp>
    </p:spTree>
    <p:extLst>
      <p:ext uri="{BB962C8B-B14F-4D97-AF65-F5344CB8AC3E}">
        <p14:creationId xmlns:p14="http://schemas.microsoft.com/office/powerpoint/2010/main" val="867136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Statistics show that disability is much more prevalent in older age groups.</a:t>
            </a:r>
            <a:r>
              <a:rPr lang="en-GB" sz="1200" kern="1200" baseline="0" dirty="0" smtClean="0">
                <a:solidFill>
                  <a:schemeClr val="tx1"/>
                </a:solidFill>
                <a:effectLst/>
                <a:latin typeface="+mn-lt"/>
                <a:ea typeface="+mn-ea"/>
                <a:cs typeface="+mn-cs"/>
              </a:rPr>
              <a:t> H</a:t>
            </a:r>
            <a:r>
              <a:rPr lang="en-GB" dirty="0" smtClean="0"/>
              <a:t>ere’s the chart</a:t>
            </a:r>
            <a:r>
              <a:rPr lang="en-GB" baseline="0" dirty="0" smtClean="0"/>
              <a:t> of what percentage of people from different segments are disabled.</a:t>
            </a:r>
          </a:p>
          <a:p>
            <a:endParaRPr lang="en-GB" baseline="0" dirty="0" smtClean="0"/>
          </a:p>
          <a:p>
            <a:r>
              <a:rPr lang="en-GB" baseline="0" dirty="0" smtClean="0"/>
              <a:t>Obviously we want to reach all disabled people, but we should focus most of our efforts on those segments with the highest percentage of disabilities. </a:t>
            </a:r>
          </a:p>
        </p:txBody>
      </p:sp>
      <p:sp>
        <p:nvSpPr>
          <p:cNvPr id="4" name="Slide Number Placeholder 3"/>
          <p:cNvSpPr>
            <a:spLocks noGrp="1"/>
          </p:cNvSpPr>
          <p:nvPr>
            <p:ph type="sldNum" sz="quarter" idx="10"/>
          </p:nvPr>
        </p:nvSpPr>
        <p:spPr/>
        <p:txBody>
          <a:bodyPr/>
          <a:lstStyle/>
          <a:p>
            <a:fld id="{403D3995-973D-45AD-ADB2-B475C19A473A}" type="slidenum">
              <a:rPr lang="en-GB" smtClean="0"/>
              <a:pPr/>
              <a:t>11</a:t>
            </a:fld>
            <a:endParaRPr lang="en-GB"/>
          </a:p>
        </p:txBody>
      </p:sp>
    </p:spTree>
    <p:extLst>
      <p:ext uri="{BB962C8B-B14F-4D97-AF65-F5344CB8AC3E}">
        <p14:creationId xmlns:p14="http://schemas.microsoft.com/office/powerpoint/2010/main" val="1614290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However, we know that historically these groups are not the people who go to the gym. So we need to do something different to appeal to them.</a:t>
            </a:r>
            <a:endParaRPr lang="en-GB"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12</a:t>
            </a:fld>
            <a:endParaRPr lang="en-GB"/>
          </a:p>
        </p:txBody>
      </p:sp>
    </p:spTree>
    <p:extLst>
      <p:ext uri="{BB962C8B-B14F-4D97-AF65-F5344CB8AC3E}">
        <p14:creationId xmlns:p14="http://schemas.microsoft.com/office/powerpoint/2010/main" val="3985847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If we focus on just the segments that are over 55 then we can see that even there it’s not even.</a:t>
            </a:r>
          </a:p>
          <a:p>
            <a:endParaRPr lang="en-GB" baseline="0" dirty="0" smtClean="0"/>
          </a:p>
          <a:p>
            <a:r>
              <a:rPr lang="en-GB" baseline="0" dirty="0" smtClean="0"/>
              <a:t>So Norma for example is a prime candidate.</a:t>
            </a:r>
          </a:p>
          <a:p>
            <a:endParaRPr lang="en-GB" baseline="0" dirty="0" smtClean="0"/>
          </a:p>
          <a:p>
            <a:r>
              <a:rPr lang="en-GB" baseline="0" dirty="0" smtClean="0"/>
              <a:t>STORY ABOUT HOW SEGMENTS WERE NAMED. TERRY USED TO BE CALLED DEREK.</a:t>
            </a:r>
            <a:endParaRPr lang="en-GB"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13</a:t>
            </a:fld>
            <a:endParaRPr lang="en-GB"/>
          </a:p>
        </p:txBody>
      </p:sp>
    </p:spTree>
    <p:extLst>
      <p:ext uri="{BB962C8B-B14F-4D97-AF65-F5344CB8AC3E}">
        <p14:creationId xmlns:p14="http://schemas.microsoft.com/office/powerpoint/2010/main" val="1588517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74% of people who have a limiting disability</a:t>
            </a:r>
            <a:r>
              <a:rPr lang="en-GB" baseline="0" dirty="0" smtClean="0"/>
              <a:t> do 0x30. v. 41% of people without a limiting disability</a:t>
            </a:r>
          </a:p>
          <a:p>
            <a:endParaRPr lang="en-GB" u="none" baseline="0" dirty="0" smtClean="0"/>
          </a:p>
          <a:p>
            <a:r>
              <a:rPr lang="en-US" sz="1200" u="none" kern="1200" dirty="0" smtClean="0">
                <a:solidFill>
                  <a:schemeClr val="tx1"/>
                </a:solidFill>
                <a:effectLst/>
                <a:latin typeface="+mn-lt"/>
                <a:ea typeface="+mn-ea"/>
                <a:cs typeface="+mn-cs"/>
              </a:rPr>
              <a:t>Only 18% of disabled people (1.66 million) participate in sport/ physical activity once a week compared to 39% of non-disabled people</a:t>
            </a:r>
          </a:p>
          <a:p>
            <a:endParaRPr lang="en-US" sz="1200" u="non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percentage of the population who are currently gym members hasn’t changed significantly over the last couple of decades and remains around 12%.  </a:t>
            </a:r>
            <a:r>
              <a:rPr lang="en-US" sz="1200" u="sng" kern="1200" dirty="0" smtClean="0">
                <a:solidFill>
                  <a:schemeClr val="tx1"/>
                </a:solidFill>
                <a:effectLst/>
                <a:latin typeface="+mn-lt"/>
                <a:ea typeface="+mn-ea"/>
                <a:cs typeface="+mn-cs"/>
                <a:hlinkClick r:id="rId3"/>
              </a:rPr>
              <a:t>http://www.marketresearchworld.net/index.php?option=com_content&amp;task=view&amp;id=164</a:t>
            </a:r>
            <a:r>
              <a:rPr lang="en-US" sz="1200" kern="1200" dirty="0" smtClean="0">
                <a:solidFill>
                  <a:schemeClr val="tx1"/>
                </a:solidFill>
                <a:effectLst/>
                <a:latin typeface="+mn-lt"/>
                <a:ea typeface="+mn-ea"/>
                <a:cs typeface="+mn-cs"/>
              </a:rPr>
              <a:t> (last accessed 18.01.2013)</a:t>
            </a:r>
            <a:endParaRPr lang="en-GB" sz="1200" kern="1200" dirty="0" smtClean="0">
              <a:solidFill>
                <a:schemeClr val="tx1"/>
              </a:solidFill>
              <a:effectLst/>
              <a:latin typeface="+mn-lt"/>
              <a:ea typeface="+mn-ea"/>
              <a:cs typeface="+mn-cs"/>
            </a:endParaRPr>
          </a:p>
          <a:p>
            <a:endParaRPr lang="en-GB" u="none"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14</a:t>
            </a:fld>
            <a:endParaRPr lang="en-GB"/>
          </a:p>
        </p:txBody>
      </p:sp>
    </p:spTree>
    <p:extLst>
      <p:ext uri="{BB962C8B-B14F-4D97-AF65-F5344CB8AC3E}">
        <p14:creationId xmlns:p14="http://schemas.microsoft.com/office/powerpoint/2010/main" val="3745012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Segmentation tool can show us</a:t>
            </a:r>
            <a:r>
              <a:rPr lang="en-GB" baseline="0" dirty="0" smtClean="0"/>
              <a:t> which of these segments live in our area. This is for the borough of Camden. You can access this at segments.sportengland.org.</a:t>
            </a:r>
            <a:endParaRPr lang="en-GB" dirty="0" smtClean="0"/>
          </a:p>
          <a:p>
            <a:endParaRPr lang="en-GB" dirty="0" smtClean="0"/>
          </a:p>
          <a:p>
            <a:r>
              <a:rPr lang="en-GB" dirty="0" smtClean="0"/>
              <a:t>Let’s say we choose </a:t>
            </a:r>
            <a:r>
              <a:rPr lang="en-GB" dirty="0" err="1" smtClean="0"/>
              <a:t>Normas</a:t>
            </a:r>
            <a:r>
              <a:rPr lang="en-GB" dirty="0" smtClean="0"/>
              <a:t>.</a:t>
            </a:r>
            <a:endParaRPr lang="en-GB"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15</a:t>
            </a:fld>
            <a:endParaRPr lang="en-GB"/>
          </a:p>
        </p:txBody>
      </p:sp>
    </p:spTree>
    <p:extLst>
      <p:ext uri="{BB962C8B-B14F-4D97-AF65-F5344CB8AC3E}">
        <p14:creationId xmlns:p14="http://schemas.microsoft.com/office/powerpoint/2010/main" val="1866623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It</a:t>
            </a:r>
            <a:r>
              <a:rPr lang="en-GB" baseline="0" dirty="0" smtClean="0"/>
              <a:t> can now show us where the </a:t>
            </a:r>
            <a:r>
              <a:rPr lang="en-GB" baseline="0" dirty="0" err="1" smtClean="0"/>
              <a:t>Normas</a:t>
            </a:r>
            <a:r>
              <a:rPr lang="en-GB" baseline="0" dirty="0" smtClean="0"/>
              <a:t> live.</a:t>
            </a:r>
            <a:endParaRPr lang="en-GB"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16</a:t>
            </a:fld>
            <a:endParaRPr lang="en-GB"/>
          </a:p>
        </p:txBody>
      </p:sp>
    </p:spTree>
    <p:extLst>
      <p:ext uri="{BB962C8B-B14F-4D97-AF65-F5344CB8AC3E}">
        <p14:creationId xmlns:p14="http://schemas.microsoft.com/office/powerpoint/2010/main" val="531747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can also understand who this segment is and how to market to her by going to </a:t>
            </a:r>
            <a:r>
              <a:rPr lang="en-GB" dirty="0" smtClean="0">
                <a:hlinkClick r:id="rId3"/>
              </a:rPr>
              <a:t>http://www.promotingactivity.com/</a:t>
            </a:r>
            <a:r>
              <a:rPr lang="en-GB" dirty="0" smtClean="0"/>
              <a:t>.</a:t>
            </a:r>
          </a:p>
          <a:p>
            <a:endParaRPr lang="en-GB" dirty="0" smtClean="0"/>
          </a:p>
          <a:p>
            <a:r>
              <a:rPr lang="en-GB" dirty="0" smtClean="0"/>
              <a:t>NOW</a:t>
            </a:r>
            <a:r>
              <a:rPr lang="en-GB" baseline="0" dirty="0" smtClean="0"/>
              <a:t> GET ONE PERSON TO LOOK UP THEIR AREA, CHOOSE A SEGMENT AGED OVER 55, MAKE THE MAP OF WHERE THEY LIVE, AND LOOK AT THE MARKETING PLAN.</a:t>
            </a:r>
            <a:endParaRPr lang="en-GB" dirty="0" smtClean="0"/>
          </a:p>
        </p:txBody>
      </p:sp>
      <p:sp>
        <p:nvSpPr>
          <p:cNvPr id="4" name="Slide Number Placeholder 3"/>
          <p:cNvSpPr>
            <a:spLocks noGrp="1"/>
          </p:cNvSpPr>
          <p:nvPr>
            <p:ph type="sldNum" sz="quarter" idx="10"/>
          </p:nvPr>
        </p:nvSpPr>
        <p:spPr/>
        <p:txBody>
          <a:bodyPr/>
          <a:lstStyle/>
          <a:p>
            <a:fld id="{403D3995-973D-45AD-ADB2-B475C19A473A}" type="slidenum">
              <a:rPr lang="en-GB" smtClean="0"/>
              <a:pPr/>
              <a:t>17</a:t>
            </a:fld>
            <a:endParaRPr lang="en-GB"/>
          </a:p>
        </p:txBody>
      </p:sp>
    </p:spTree>
    <p:extLst>
      <p:ext uri="{BB962C8B-B14F-4D97-AF65-F5344CB8AC3E}">
        <p14:creationId xmlns:p14="http://schemas.microsoft.com/office/powerpoint/2010/main" val="2385348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GB" sz="1000" b="0" dirty="0" smtClean="0">
                <a:latin typeface="Arial" panose="020B0604020202020204" pitchFamily="34" charset="0"/>
                <a:cs typeface="Arial" panose="020B0604020202020204" pitchFamily="34" charset="0"/>
              </a:rPr>
              <a:t>Let me give you an example of how this works in practice. We were running a project for NHS Greenwich. </a:t>
            </a:r>
            <a:endParaRPr lang="en-GB" sz="1000" b="0" dirty="0" smtClean="0">
              <a:latin typeface="Arial" panose="020B0604020202020204" pitchFamily="34" charset="0"/>
              <a:cs typeface="Arial" panose="020B0604020202020204" pitchFamily="34" charset="0"/>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Calibri" panose="020F0502020204030204" pitchFamily="34" charset="0"/>
                <a:cs typeface="Arial" panose="020B0604020202020204" pitchFamily="34" charset="0"/>
              </a:defRPr>
            </a:lvl1pPr>
            <a:lvl2pPr marL="742950" indent="-285750" defTabSz="990600" eaLnBrk="0" hangingPunct="0">
              <a:defRPr>
                <a:solidFill>
                  <a:schemeClr val="tx1"/>
                </a:solidFill>
                <a:latin typeface="Calibri" panose="020F0502020204030204" pitchFamily="34" charset="0"/>
                <a:cs typeface="Arial" panose="020B0604020202020204" pitchFamily="34" charset="0"/>
              </a:defRPr>
            </a:lvl2pPr>
            <a:lvl3pPr marL="1143000" indent="-228600" defTabSz="990600" eaLnBrk="0" hangingPunct="0">
              <a:defRPr>
                <a:solidFill>
                  <a:schemeClr val="tx1"/>
                </a:solidFill>
                <a:latin typeface="Calibri" panose="020F0502020204030204" pitchFamily="34" charset="0"/>
                <a:cs typeface="Arial" panose="020B0604020202020204" pitchFamily="34" charset="0"/>
              </a:defRPr>
            </a:lvl3pPr>
            <a:lvl4pPr marL="1600200" indent="-228600" defTabSz="990600" eaLnBrk="0" hangingPunct="0">
              <a:defRPr>
                <a:solidFill>
                  <a:schemeClr val="tx1"/>
                </a:solidFill>
                <a:latin typeface="Calibri" panose="020F0502020204030204" pitchFamily="34" charset="0"/>
                <a:cs typeface="Arial" panose="020B0604020202020204" pitchFamily="34" charset="0"/>
              </a:defRPr>
            </a:lvl4pPr>
            <a:lvl5pPr marL="2057400" indent="-228600" defTabSz="990600" eaLnBrk="0" hangingPunct="0">
              <a:defRPr>
                <a:solidFill>
                  <a:schemeClr val="tx1"/>
                </a:solidFill>
                <a:latin typeface="Calibri" panose="020F050202020403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EC56BD6-C5BF-4B62-AB68-E332648F8F4A}" type="slidenum">
              <a:rPr lang="en-GB">
                <a:latin typeface="Arial" panose="020B0604020202020204" pitchFamily="34" charset="0"/>
              </a:rPr>
              <a:pPr eaLnBrk="1" hangingPunct="1"/>
              <a:t>18</a:t>
            </a:fld>
            <a:endParaRPr lang="en-GB">
              <a:latin typeface="Arial" panose="020B0604020202020204" pitchFamily="34" charset="0"/>
            </a:endParaRPr>
          </a:p>
        </p:txBody>
      </p:sp>
    </p:spTree>
    <p:extLst>
      <p:ext uri="{BB962C8B-B14F-4D97-AF65-F5344CB8AC3E}">
        <p14:creationId xmlns:p14="http://schemas.microsoft.com/office/powerpoint/2010/main" val="2280623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smtClean="0">
                <a:latin typeface="Arial" panose="020B0604020202020204" pitchFamily="34" charset="0"/>
                <a:cs typeface="Arial" panose="020B0604020202020204" pitchFamily="34" charset="0"/>
              </a:rPr>
              <a:t>Go </a:t>
            </a:r>
            <a:r>
              <a:rPr lang="en-GB" b="1" dirty="0" smtClean="0">
                <a:latin typeface="Arial" panose="020B0604020202020204" pitchFamily="34" charset="0"/>
                <a:cs typeface="Arial" panose="020B0604020202020204" pitchFamily="34" charset="0"/>
              </a:rPr>
              <a:t>London- Situation - </a:t>
            </a:r>
            <a:r>
              <a:rPr lang="en-GB" dirty="0" smtClean="0">
                <a:latin typeface="Arial" panose="020B0604020202020204" pitchFamily="34" charset="0"/>
                <a:cs typeface="Arial" panose="020B0604020202020204" pitchFamily="34" charset="0"/>
              </a:rPr>
              <a:t>In 2009 there was a London-wide campaign called Go London focussed on the over 50s. NHS Greenwich wanted to make the most of this opportunity to get as many over 50s active as possible.</a:t>
            </a:r>
          </a:p>
          <a:p>
            <a:endParaRPr lang="en-GB" dirty="0" smtClean="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Target Audience – </a:t>
            </a:r>
            <a:r>
              <a:rPr lang="en-GB" dirty="0" smtClean="0">
                <a:latin typeface="Arial" panose="020B0604020202020204" pitchFamily="34" charset="0"/>
                <a:cs typeface="Arial" panose="020B0604020202020204" pitchFamily="34" charset="0"/>
              </a:rPr>
              <a:t>We were able to analyse the Sport England segmentation and identify that the priority over-50 segments should be Brenda, Terry and Elsie &amp; Arnold.</a:t>
            </a:r>
          </a:p>
          <a:p>
            <a:endParaRPr lang="en-GB" dirty="0" smtClean="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Objectives- </a:t>
            </a:r>
            <a:r>
              <a:rPr lang="en-GB" dirty="0" smtClean="0">
                <a:latin typeface="Arial" panose="020B0604020202020204" pitchFamily="34" charset="0"/>
                <a:cs typeface="Arial" panose="020B0604020202020204" pitchFamily="34" charset="0"/>
              </a:rPr>
              <a:t>We then set our objectives </a:t>
            </a:r>
            <a:r>
              <a:rPr lang="en-GB" b="1" dirty="0" smtClean="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Get Run an activity marketing campaign for people aged 50+ in Greenwich - with a focus on Brenda (46-55), Terry (56-65)and Elsie &amp; Arnold (66+)</a:t>
            </a:r>
          </a:p>
          <a:p>
            <a:endParaRPr lang="en-GB" dirty="0" smtClean="0">
              <a:latin typeface="Arial" panose="020B0604020202020204" pitchFamily="34" charset="0"/>
              <a:cs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Calibri" panose="020F0502020204030204" pitchFamily="34" charset="0"/>
                <a:cs typeface="Arial" panose="020B0604020202020204" pitchFamily="34" charset="0"/>
              </a:defRPr>
            </a:lvl1pPr>
            <a:lvl2pPr marL="742950" indent="-285750" defTabSz="990600" eaLnBrk="0" hangingPunct="0">
              <a:defRPr>
                <a:solidFill>
                  <a:schemeClr val="tx1"/>
                </a:solidFill>
                <a:latin typeface="Calibri" panose="020F0502020204030204" pitchFamily="34" charset="0"/>
                <a:cs typeface="Arial" panose="020B0604020202020204" pitchFamily="34" charset="0"/>
              </a:defRPr>
            </a:lvl2pPr>
            <a:lvl3pPr marL="1143000" indent="-228600" defTabSz="990600" eaLnBrk="0" hangingPunct="0">
              <a:defRPr>
                <a:solidFill>
                  <a:schemeClr val="tx1"/>
                </a:solidFill>
                <a:latin typeface="Calibri" panose="020F0502020204030204" pitchFamily="34" charset="0"/>
                <a:cs typeface="Arial" panose="020B0604020202020204" pitchFamily="34" charset="0"/>
              </a:defRPr>
            </a:lvl3pPr>
            <a:lvl4pPr marL="1600200" indent="-228600" defTabSz="990600" eaLnBrk="0" hangingPunct="0">
              <a:defRPr>
                <a:solidFill>
                  <a:schemeClr val="tx1"/>
                </a:solidFill>
                <a:latin typeface="Calibri" panose="020F0502020204030204" pitchFamily="34" charset="0"/>
                <a:cs typeface="Arial" panose="020B0604020202020204" pitchFamily="34" charset="0"/>
              </a:defRPr>
            </a:lvl4pPr>
            <a:lvl5pPr marL="2057400" indent="-228600" defTabSz="990600" eaLnBrk="0" hangingPunct="0">
              <a:defRPr>
                <a:solidFill>
                  <a:schemeClr val="tx1"/>
                </a:solidFill>
                <a:latin typeface="Calibri" panose="020F050202020403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D97F844-EA32-4F17-BD78-981DD37496B2}" type="slidenum">
              <a:rPr lang="en-GB">
                <a:latin typeface="Arial" panose="020B0604020202020204" pitchFamily="34" charset="0"/>
              </a:rPr>
              <a:pPr eaLnBrk="1" hangingPunct="1"/>
              <a:t>19</a:t>
            </a:fld>
            <a:endParaRPr lang="en-GB">
              <a:latin typeface="Arial" panose="020B0604020202020204" pitchFamily="34" charset="0"/>
            </a:endParaRPr>
          </a:p>
        </p:txBody>
      </p:sp>
    </p:spTree>
    <p:extLst>
      <p:ext uri="{BB962C8B-B14F-4D97-AF65-F5344CB8AC3E}">
        <p14:creationId xmlns:p14="http://schemas.microsoft.com/office/powerpoint/2010/main" val="2003817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smtClean="0">
                <a:latin typeface="Arial" panose="020B0604020202020204" pitchFamily="34" charset="0"/>
                <a:cs typeface="Arial" panose="020B0604020202020204" pitchFamily="34" charset="0"/>
              </a:rPr>
              <a:t>Maps- </a:t>
            </a:r>
            <a:r>
              <a:rPr lang="en-GB" smtClean="0">
                <a:latin typeface="Arial" panose="020B0604020202020204" pitchFamily="34" charset="0"/>
                <a:cs typeface="Arial" panose="020B0604020202020204" pitchFamily="34" charset="0"/>
              </a:rPr>
              <a:t>We were then able to load maps showing where our target audience lived, which meant we could target our marketing work to the right areas.</a:t>
            </a: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Calibri" panose="020F0502020204030204" pitchFamily="34" charset="0"/>
                <a:cs typeface="Arial" panose="020B0604020202020204" pitchFamily="34" charset="0"/>
              </a:defRPr>
            </a:lvl1pPr>
            <a:lvl2pPr marL="742950" indent="-285750" defTabSz="990600" eaLnBrk="0" hangingPunct="0">
              <a:defRPr>
                <a:solidFill>
                  <a:schemeClr val="tx1"/>
                </a:solidFill>
                <a:latin typeface="Calibri" panose="020F0502020204030204" pitchFamily="34" charset="0"/>
                <a:cs typeface="Arial" panose="020B0604020202020204" pitchFamily="34" charset="0"/>
              </a:defRPr>
            </a:lvl2pPr>
            <a:lvl3pPr marL="1143000" indent="-228600" defTabSz="990600" eaLnBrk="0" hangingPunct="0">
              <a:defRPr>
                <a:solidFill>
                  <a:schemeClr val="tx1"/>
                </a:solidFill>
                <a:latin typeface="Calibri" panose="020F0502020204030204" pitchFamily="34" charset="0"/>
                <a:cs typeface="Arial" panose="020B0604020202020204" pitchFamily="34" charset="0"/>
              </a:defRPr>
            </a:lvl3pPr>
            <a:lvl4pPr marL="1600200" indent="-228600" defTabSz="990600" eaLnBrk="0" hangingPunct="0">
              <a:defRPr>
                <a:solidFill>
                  <a:schemeClr val="tx1"/>
                </a:solidFill>
                <a:latin typeface="Calibri" panose="020F0502020204030204" pitchFamily="34" charset="0"/>
                <a:cs typeface="Arial" panose="020B0604020202020204" pitchFamily="34" charset="0"/>
              </a:defRPr>
            </a:lvl4pPr>
            <a:lvl5pPr marL="2057400" indent="-228600" defTabSz="990600" eaLnBrk="0" hangingPunct="0">
              <a:defRPr>
                <a:solidFill>
                  <a:schemeClr val="tx1"/>
                </a:solidFill>
                <a:latin typeface="Calibri" panose="020F050202020403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EDABB01-2B00-47A8-A28E-095A3D8A32E0}" type="slidenum">
              <a:rPr lang="en-GB">
                <a:latin typeface="Arial" panose="020B0604020202020204" pitchFamily="34" charset="0"/>
              </a:rPr>
              <a:pPr eaLnBrk="1" hangingPunct="1"/>
              <a:t>20</a:t>
            </a:fld>
            <a:endParaRPr lang="en-GB">
              <a:latin typeface="Arial" panose="020B0604020202020204" pitchFamily="34" charset="0"/>
            </a:endParaRPr>
          </a:p>
        </p:txBody>
      </p:sp>
    </p:spTree>
    <p:extLst>
      <p:ext uri="{BB962C8B-B14F-4D97-AF65-F5344CB8AC3E}">
        <p14:creationId xmlns:p14="http://schemas.microsoft.com/office/powerpoint/2010/main" val="2868146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Arial" panose="020B0604020202020204" pitchFamily="34" charset="0"/>
                <a:cs typeface="Arial" panose="020B0604020202020204" pitchFamily="34" charset="0"/>
              </a:rPr>
              <a:t>This is </a:t>
            </a:r>
            <a:r>
              <a:rPr lang="en-GB" b="1" dirty="0" smtClean="0">
                <a:latin typeface="Arial" panose="020B0604020202020204" pitchFamily="34" charset="0"/>
                <a:cs typeface="Arial" panose="020B0604020202020204" pitchFamily="34" charset="0"/>
              </a:rPr>
              <a:t>what we’re going to cover today</a:t>
            </a:r>
            <a:r>
              <a:rPr lang="en-GB" dirty="0" smtClean="0">
                <a:latin typeface="Arial" panose="020B0604020202020204" pitchFamily="34" charset="0"/>
                <a:cs typeface="Arial" panose="020B0604020202020204" pitchFamily="34" charset="0"/>
              </a:rPr>
              <a:t>. I want to make sure this workshop is as useful and relevant to you as possible, so we’ll start by talking about what your goals are, what resources you have and what problems you face. That will help me to tailor the information to what you need to hear. </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We’ll talk through what</a:t>
            </a:r>
            <a:r>
              <a:rPr lang="en-GB" baseline="0" dirty="0" smtClean="0">
                <a:latin typeface="Arial" panose="020B0604020202020204" pitchFamily="34" charset="0"/>
                <a:cs typeface="Arial" panose="020B0604020202020204" pitchFamily="34" charset="0"/>
              </a:rPr>
              <a:t> the benefits are of marketing to disabled people.</a:t>
            </a:r>
          </a:p>
          <a:p>
            <a:endParaRPr lang="en-GB" baseline="0"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We’ll define who our audience</a:t>
            </a:r>
            <a:r>
              <a:rPr lang="en-GB" baseline="0" dirty="0" smtClean="0">
                <a:latin typeface="Arial" panose="020B0604020202020204" pitchFamily="34" charset="0"/>
                <a:cs typeface="Arial" panose="020B0604020202020204" pitchFamily="34" charset="0"/>
              </a:rPr>
              <a:t> is, and understand a bit more about them.</a:t>
            </a:r>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Then I’ll show you the six</a:t>
            </a:r>
            <a:r>
              <a:rPr lang="en-GB" baseline="0" dirty="0" smtClean="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stages of an effective activity marketing campaign. And we’ll go through</a:t>
            </a:r>
            <a:r>
              <a:rPr lang="en-GB" baseline="0" dirty="0" smtClean="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specific tactics. These are all well-proven tactics within sports and activity marketing campaigns. So after today’s workshop, if you use what I show you then you will start to see more and more disabled people using your gym.</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I’ll tell you where you can find resources for using in your marketing including marketing tools and free photos.</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We’ll cover how to monitor</a:t>
            </a:r>
            <a:r>
              <a:rPr lang="en-GB" baseline="0" dirty="0" smtClean="0">
                <a:latin typeface="Arial" panose="020B0604020202020204" pitchFamily="34" charset="0"/>
                <a:cs typeface="Arial" panose="020B0604020202020204" pitchFamily="34" charset="0"/>
              </a:rPr>
              <a:t> impact of your marketing. </a:t>
            </a:r>
          </a:p>
          <a:p>
            <a:endParaRPr lang="en-GB" baseline="0" dirty="0" smtClean="0">
              <a:latin typeface="Arial" panose="020B0604020202020204" pitchFamily="34" charset="0"/>
              <a:cs typeface="Arial" panose="020B0604020202020204" pitchFamily="34" charset="0"/>
            </a:endParaRPr>
          </a:p>
          <a:p>
            <a:r>
              <a:rPr lang="en-GB" baseline="0" dirty="0" smtClean="0">
                <a:latin typeface="Arial" panose="020B0604020202020204" pitchFamily="34" charset="0"/>
                <a:cs typeface="Arial" panose="020B0604020202020204" pitchFamily="34" charset="0"/>
              </a:rPr>
              <a:t>Then in the conclusion we’ll cover future developments.</a:t>
            </a:r>
            <a:endParaRPr lang="en-GB"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03D3995-973D-45AD-ADB2-B475C19A473A}" type="slidenum">
              <a:rPr lang="en-GB" smtClean="0"/>
              <a:pPr/>
              <a:t>2</a:t>
            </a:fld>
            <a:endParaRPr lang="en-GB"/>
          </a:p>
        </p:txBody>
      </p:sp>
    </p:spTree>
    <p:extLst>
      <p:ext uri="{BB962C8B-B14F-4D97-AF65-F5344CB8AC3E}">
        <p14:creationId xmlns:p14="http://schemas.microsoft.com/office/powerpoint/2010/main" val="1394092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smtClean="0">
                <a:latin typeface="Arial" panose="020B0604020202020204" pitchFamily="34" charset="0"/>
                <a:cs typeface="Arial" panose="020B0604020202020204" pitchFamily="34" charset="0"/>
              </a:rPr>
              <a:t>Marketing plans- </a:t>
            </a:r>
            <a:r>
              <a:rPr lang="en-GB" smtClean="0">
                <a:latin typeface="Arial" panose="020B0604020202020204" pitchFamily="34" charset="0"/>
                <a:cs typeface="Arial" panose="020B0604020202020204" pitchFamily="34" charset="0"/>
              </a:rPr>
              <a:t>Then we looked at the marketing communication plans which showed us how we should be running our marketing campaigns. What messages to use, what design style to use, how to write our media plan.</a:t>
            </a:r>
          </a:p>
          <a:p>
            <a:endParaRPr lang="en-GB" smtClean="0">
              <a:latin typeface="Arial" panose="020B0604020202020204" pitchFamily="34" charset="0"/>
              <a:cs typeface="Arial" panose="020B0604020202020204" pitchFamily="34" charset="0"/>
            </a:endParaRPr>
          </a:p>
          <a:p>
            <a:r>
              <a:rPr lang="en-GB" b="1" smtClean="0">
                <a:latin typeface="Arial" panose="020B0604020202020204" pitchFamily="34" charset="0"/>
                <a:cs typeface="Arial" panose="020B0604020202020204" pitchFamily="34" charset="0"/>
              </a:rPr>
              <a:t>Bathroom salesman- </a:t>
            </a:r>
            <a:r>
              <a:rPr lang="en-GB" smtClean="0">
                <a:latin typeface="Arial" panose="020B0604020202020204" pitchFamily="34" charset="0"/>
                <a:cs typeface="Arial" panose="020B0604020202020204" pitchFamily="34" charset="0"/>
              </a:rPr>
              <a:t>I was showing this information to a sports club forum the other week, and a guy came up to me afterwards. He runs a cricket club, and works in marketing for a bathroom fitting company for a living. He was astounded that this kind of information was available for sport, and even more astounded that it was available for free! They pay an enormous amount of money for information about their audience, and it’s not even close to this thorough.</a:t>
            </a:r>
          </a:p>
          <a:p>
            <a:endParaRPr lang="en-GB" smtClean="0">
              <a:latin typeface="Arial" panose="020B0604020202020204" pitchFamily="34" charset="0"/>
              <a:cs typeface="Arial" panose="020B0604020202020204" pitchFamily="34" charset="0"/>
            </a:endParaRPr>
          </a:p>
          <a:p>
            <a:r>
              <a:rPr lang="en-GB" b="1" smtClean="0">
                <a:latin typeface="Arial" panose="020B0604020202020204" pitchFamily="34" charset="0"/>
                <a:cs typeface="Arial" panose="020B0604020202020204" pitchFamily="34" charset="0"/>
              </a:rPr>
              <a:t>Lucky- </a:t>
            </a:r>
            <a:r>
              <a:rPr lang="en-GB" smtClean="0">
                <a:latin typeface="Arial" panose="020B0604020202020204" pitchFamily="34" charset="0"/>
                <a:cs typeface="Arial" panose="020B0604020202020204" pitchFamily="34" charset="0"/>
              </a:rPr>
              <a:t>We’re unbelievably lucky that it’s available for sport. </a:t>
            </a: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Calibri" panose="020F0502020204030204" pitchFamily="34" charset="0"/>
                <a:cs typeface="Arial" panose="020B0604020202020204" pitchFamily="34" charset="0"/>
              </a:defRPr>
            </a:lvl1pPr>
            <a:lvl2pPr marL="742950" indent="-285750" defTabSz="990600" eaLnBrk="0" hangingPunct="0">
              <a:defRPr>
                <a:solidFill>
                  <a:schemeClr val="tx1"/>
                </a:solidFill>
                <a:latin typeface="Calibri" panose="020F0502020204030204" pitchFamily="34" charset="0"/>
                <a:cs typeface="Arial" panose="020B0604020202020204" pitchFamily="34" charset="0"/>
              </a:defRPr>
            </a:lvl2pPr>
            <a:lvl3pPr marL="1143000" indent="-228600" defTabSz="990600" eaLnBrk="0" hangingPunct="0">
              <a:defRPr>
                <a:solidFill>
                  <a:schemeClr val="tx1"/>
                </a:solidFill>
                <a:latin typeface="Calibri" panose="020F0502020204030204" pitchFamily="34" charset="0"/>
                <a:cs typeface="Arial" panose="020B0604020202020204" pitchFamily="34" charset="0"/>
              </a:defRPr>
            </a:lvl3pPr>
            <a:lvl4pPr marL="1600200" indent="-228600" defTabSz="990600" eaLnBrk="0" hangingPunct="0">
              <a:defRPr>
                <a:solidFill>
                  <a:schemeClr val="tx1"/>
                </a:solidFill>
                <a:latin typeface="Calibri" panose="020F0502020204030204" pitchFamily="34" charset="0"/>
                <a:cs typeface="Arial" panose="020B0604020202020204" pitchFamily="34" charset="0"/>
              </a:defRPr>
            </a:lvl4pPr>
            <a:lvl5pPr marL="2057400" indent="-228600" defTabSz="990600" eaLnBrk="0" hangingPunct="0">
              <a:defRPr>
                <a:solidFill>
                  <a:schemeClr val="tx1"/>
                </a:solidFill>
                <a:latin typeface="Calibri" panose="020F050202020403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E15C58A-88DE-40B4-A204-647940D4EE8C}" type="slidenum">
              <a:rPr lang="en-GB">
                <a:latin typeface="Arial" panose="020B0604020202020204" pitchFamily="34" charset="0"/>
              </a:rPr>
              <a:pPr eaLnBrk="1" hangingPunct="1"/>
              <a:t>21</a:t>
            </a:fld>
            <a:endParaRPr lang="en-GB">
              <a:latin typeface="Arial" panose="020B0604020202020204" pitchFamily="34" charset="0"/>
            </a:endParaRPr>
          </a:p>
        </p:txBody>
      </p:sp>
    </p:spTree>
    <p:extLst>
      <p:ext uri="{BB962C8B-B14F-4D97-AF65-F5344CB8AC3E}">
        <p14:creationId xmlns:p14="http://schemas.microsoft.com/office/powerpoint/2010/main" val="2490385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22</a:t>
            </a:fld>
            <a:endParaRPr lang="en-GB"/>
          </a:p>
        </p:txBody>
      </p:sp>
    </p:spTree>
    <p:extLst>
      <p:ext uri="{BB962C8B-B14F-4D97-AF65-F5344CB8AC3E}">
        <p14:creationId xmlns:p14="http://schemas.microsoft.com/office/powerpoint/2010/main" val="436123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23</a:t>
            </a:fld>
            <a:endParaRPr lang="en-GB"/>
          </a:p>
        </p:txBody>
      </p:sp>
    </p:spTree>
    <p:extLst>
      <p:ext uri="{BB962C8B-B14F-4D97-AF65-F5344CB8AC3E}">
        <p14:creationId xmlns:p14="http://schemas.microsoft.com/office/powerpoint/2010/main" val="3267805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latin typeface="+mn-lt"/>
                <a:ea typeface="+mn-ea"/>
                <a:cs typeface="+mn-cs"/>
              </a:rPr>
              <a:t>You’ve probably got more than one offer which is</a:t>
            </a:r>
            <a:r>
              <a:rPr lang="en-GB" sz="1200" b="0" i="0" kern="1200" baseline="0" dirty="0" smtClean="0">
                <a:solidFill>
                  <a:schemeClr val="tx1"/>
                </a:solidFill>
                <a:latin typeface="+mn-lt"/>
                <a:ea typeface="+mn-ea"/>
                <a:cs typeface="+mn-cs"/>
              </a:rPr>
              <a:t> appropriate for disabled people. So if you’re going to be getting a lot of disabled people active then you’ll need to be able to find the right one for them quickly. People don’t just want to do an activity. They want to do an activity on a day that suits them, at a time they’re free, within 20 minutes of where they live. And if you don’t have the data about exactly when and where those sessions are taking place then you lose a lot of people.</a:t>
            </a:r>
          </a:p>
          <a:p>
            <a:endParaRPr lang="en-GB" dirty="0" smtClean="0"/>
          </a:p>
          <a:p>
            <a:r>
              <a:rPr lang="en-GB" dirty="0" smtClean="0"/>
              <a:t>Depending on how many activities you’ve got available you might use </a:t>
            </a:r>
            <a:r>
              <a:rPr lang="en-GB" dirty="0" smtClean="0"/>
              <a:t>an excel spreadsheet or a website</a:t>
            </a:r>
            <a:r>
              <a:rPr lang="en-GB" baseline="0" dirty="0" smtClean="0"/>
              <a:t> or an internal tool. </a:t>
            </a:r>
          </a:p>
          <a:p>
            <a:endParaRPr lang="en-GB" baseline="0" dirty="0" smtClean="0"/>
          </a:p>
          <a:p>
            <a:r>
              <a:rPr lang="en-GB" baseline="0" dirty="0" smtClean="0"/>
              <a:t>How is anyone doing this at the moment?</a:t>
            </a:r>
            <a:endParaRPr lang="en-GB" dirty="0" smtClean="0"/>
          </a:p>
          <a:p>
            <a:endParaRPr lang="en-GB" dirty="0"/>
          </a:p>
        </p:txBody>
      </p:sp>
      <p:sp>
        <p:nvSpPr>
          <p:cNvPr id="4" name="Slide Number Placeholder 3"/>
          <p:cNvSpPr>
            <a:spLocks noGrp="1"/>
          </p:cNvSpPr>
          <p:nvPr>
            <p:ph type="sldNum" sz="quarter" idx="10"/>
          </p:nvPr>
        </p:nvSpPr>
        <p:spPr/>
        <p:txBody>
          <a:bodyPr/>
          <a:lstStyle/>
          <a:p>
            <a:fld id="{1CBB1F3B-0F5F-4F02-85C1-ABA0DF048C82}" type="slidenum">
              <a:rPr lang="en-GB" smtClean="0"/>
              <a:pPr/>
              <a:t>24</a:t>
            </a:fld>
            <a:endParaRPr lang="en-GB"/>
          </a:p>
        </p:txBody>
      </p:sp>
    </p:spTree>
    <p:extLst>
      <p:ext uri="{BB962C8B-B14F-4D97-AF65-F5344CB8AC3E}">
        <p14:creationId xmlns:p14="http://schemas.microsoft.com/office/powerpoint/2010/main" val="3672510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kern="1200" dirty="0" smtClean="0">
                <a:solidFill>
                  <a:schemeClr val="tx1"/>
                </a:solidFill>
                <a:latin typeface="+mn-lt"/>
                <a:ea typeface="+mn-ea"/>
                <a:cs typeface="+mn-cs"/>
              </a:rPr>
              <a:t>Next you need a campaign website and/ or a</a:t>
            </a:r>
            <a:r>
              <a:rPr lang="en-GB" sz="1200" b="0" i="0" u="none" strike="noStrike" kern="1200" baseline="0" dirty="0" smtClean="0">
                <a:solidFill>
                  <a:schemeClr val="tx1"/>
                </a:solidFill>
                <a:latin typeface="+mn-lt"/>
                <a:ea typeface="+mn-ea"/>
                <a:cs typeface="+mn-cs"/>
              </a:rPr>
              <a:t> booklet for people to refer on easily. SHOW BOOKLET FROM LINCOLNSHIRE. Basically </a:t>
            </a:r>
            <a:r>
              <a:rPr lang="en-GB" sz="1200" b="0" i="0" kern="1200" baseline="0" dirty="0" smtClean="0">
                <a:solidFill>
                  <a:schemeClr val="tx1"/>
                </a:solidFill>
                <a:latin typeface="+mn-lt"/>
                <a:ea typeface="+mn-ea"/>
                <a:cs typeface="+mn-cs"/>
              </a:rPr>
              <a:t>some way of people easily searching through what you’ve got on offer</a:t>
            </a:r>
            <a:r>
              <a:rPr lang="en-GB" sz="1200" b="0" i="0" kern="1200" dirty="0" smtClean="0">
                <a:solidFill>
                  <a:schemeClr val="tx1"/>
                </a:solidFill>
                <a:latin typeface="+mn-lt"/>
                <a:ea typeface="+mn-ea"/>
                <a:cs typeface="+mn-cs"/>
              </a:rPr>
              <a:t>.</a:t>
            </a:r>
            <a:r>
              <a:rPr lang="en-GB" sz="1200" b="0" i="0" kern="1200" baseline="0" dirty="0" smtClean="0">
                <a:solidFill>
                  <a:schemeClr val="tx1"/>
                </a:solidFill>
                <a:latin typeface="+mn-lt"/>
                <a:ea typeface="+mn-ea"/>
                <a:cs typeface="+mn-cs"/>
              </a:rPr>
              <a:t> </a:t>
            </a:r>
          </a:p>
          <a:p>
            <a:endParaRPr lang="en-GB" dirty="0" smtClean="0"/>
          </a:p>
          <a:p>
            <a:r>
              <a:rPr lang="en-GB" dirty="0" smtClean="0"/>
              <a:t>Here’s</a:t>
            </a:r>
            <a:r>
              <a:rPr lang="en-GB" baseline="0" dirty="0" smtClean="0"/>
              <a:t> </a:t>
            </a:r>
            <a:r>
              <a:rPr lang="en-GB" baseline="0" dirty="0" smtClean="0"/>
              <a:t>a screenshot of the website system we’ve developed. </a:t>
            </a:r>
            <a:r>
              <a:rPr lang="en-GB" baseline="0" dirty="0" smtClean="0"/>
              <a:t>You can see that people can filter down their results by day and time as well as finding the group near to them. </a:t>
            </a:r>
          </a:p>
          <a:p>
            <a:endParaRPr lang="en-GB" baseline="0" dirty="0" smtClean="0"/>
          </a:p>
          <a:p>
            <a:r>
              <a:rPr lang="en-GB" baseline="0" dirty="0" smtClean="0"/>
              <a:t>If you’ve got a website you’ll need to </a:t>
            </a:r>
            <a:r>
              <a:rPr lang="en-GB" sz="1200" b="0" i="0" u="none" strike="noStrike" kern="1200" baseline="0" dirty="0" smtClean="0">
                <a:solidFill>
                  <a:schemeClr val="tx1"/>
                </a:solidFill>
                <a:latin typeface="+mn-lt"/>
                <a:ea typeface="+mn-ea"/>
                <a:cs typeface="+mn-cs"/>
              </a:rPr>
              <a:t>make sure your website is firstly accessible to disabled users. When developing your website to ensure that it is accessible to your target market refer to </a:t>
            </a:r>
            <a:r>
              <a:rPr lang="en-GB" sz="1200" b="1" i="0" u="none" strike="noStrike" kern="1200" baseline="0" dirty="0" smtClean="0">
                <a:solidFill>
                  <a:schemeClr val="tx1"/>
                </a:solidFill>
                <a:latin typeface="+mn-lt"/>
                <a:ea typeface="+mn-ea"/>
                <a:cs typeface="+mn-cs"/>
              </a:rPr>
              <a:t>RNIB guidance </a:t>
            </a:r>
            <a:r>
              <a:rPr lang="en-GB" sz="1200" b="0" i="0" u="none" strike="noStrike" kern="1200" baseline="0" dirty="0" smtClean="0">
                <a:solidFill>
                  <a:schemeClr val="tx1"/>
                </a:solidFill>
                <a:latin typeface="+mn-lt"/>
                <a:ea typeface="+mn-ea"/>
                <a:cs typeface="+mn-cs"/>
              </a:rPr>
              <a:t>or refer to BS 8878 2010 Web Accessibility Code of Practice British Standard. For good examples of accessible websites visit: </a:t>
            </a:r>
            <a:r>
              <a:rPr lang="en-GB" sz="1200" b="1" i="0" u="none" strike="noStrike" kern="1200" baseline="0" dirty="0" smtClean="0">
                <a:solidFill>
                  <a:schemeClr val="tx1"/>
                </a:solidFill>
                <a:latin typeface="+mn-lt"/>
                <a:ea typeface="+mn-ea"/>
                <a:cs typeface="+mn-cs"/>
              </a:rPr>
              <a:t>www.easyhealth.org.uk, www.disabledgo.com, www.rnib.org.uk </a:t>
            </a:r>
            <a:r>
              <a:rPr lang="en-GB" sz="1200" b="0" i="0" u="none" strike="noStrike" kern="1200" baseline="0" dirty="0" smtClean="0">
                <a:solidFill>
                  <a:schemeClr val="tx1"/>
                </a:solidFill>
                <a:latin typeface="+mn-lt"/>
                <a:ea typeface="+mn-ea"/>
                <a:cs typeface="+mn-cs"/>
              </a:rPr>
              <a:t>and </a:t>
            </a:r>
            <a:r>
              <a:rPr lang="en-GB" sz="1200" b="1" i="0" u="none" strike="noStrike" kern="1200" baseline="0" dirty="0" smtClean="0">
                <a:solidFill>
                  <a:schemeClr val="tx1"/>
                </a:solidFill>
                <a:latin typeface="+mn-lt"/>
                <a:ea typeface="+mn-ea"/>
                <a:cs typeface="+mn-cs"/>
              </a:rPr>
              <a:t>www.actiononhearingloss.org.uk.</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Who’s made their website accessible? How much work was that?</a:t>
            </a:r>
            <a:endParaRPr lang="en-GB" b="0" baseline="0" dirty="0" smtClean="0"/>
          </a:p>
        </p:txBody>
      </p:sp>
      <p:sp>
        <p:nvSpPr>
          <p:cNvPr id="4" name="Slide Number Placeholder 3"/>
          <p:cNvSpPr>
            <a:spLocks noGrp="1"/>
          </p:cNvSpPr>
          <p:nvPr>
            <p:ph type="sldNum" sz="quarter" idx="10"/>
          </p:nvPr>
        </p:nvSpPr>
        <p:spPr/>
        <p:txBody>
          <a:bodyPr/>
          <a:lstStyle/>
          <a:p>
            <a:fld id="{1CBB1F3B-0F5F-4F02-85C1-ABA0DF048C82}" type="slidenum">
              <a:rPr lang="en-GB" smtClean="0"/>
              <a:pPr/>
              <a:t>25</a:t>
            </a:fld>
            <a:endParaRPr lang="en-GB"/>
          </a:p>
        </p:txBody>
      </p:sp>
    </p:spTree>
    <p:extLst>
      <p:ext uri="{BB962C8B-B14F-4D97-AF65-F5344CB8AC3E}">
        <p14:creationId xmlns:p14="http://schemas.microsoft.com/office/powerpoint/2010/main" val="2912112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Next you need</a:t>
            </a:r>
            <a:r>
              <a:rPr lang="en-GB" baseline="0" dirty="0" smtClean="0"/>
              <a:t> to set up a CRM system, this is because you need some way of tracking who has registered and who’s been contacted. It’s much easier to use a basic CRM system than an Excel spreadsheet for multiple editors.</a:t>
            </a:r>
          </a:p>
          <a:p>
            <a:endParaRPr lang="en-GB" baseline="0" dirty="0" smtClean="0"/>
          </a:p>
          <a:p>
            <a:r>
              <a:rPr lang="en-GB" baseline="0" dirty="0" smtClean="0"/>
              <a:t>You’ve probably already got something like MRM or Legend</a:t>
            </a:r>
            <a:r>
              <a:rPr lang="en-GB" baseline="0" dirty="0" smtClean="0"/>
              <a:t>. What’s anyone using?</a:t>
            </a:r>
            <a:endParaRPr lang="en-GB" dirty="0"/>
          </a:p>
        </p:txBody>
      </p:sp>
      <p:sp>
        <p:nvSpPr>
          <p:cNvPr id="4" name="Slide Number Placeholder 3"/>
          <p:cNvSpPr>
            <a:spLocks noGrp="1"/>
          </p:cNvSpPr>
          <p:nvPr>
            <p:ph type="sldNum" sz="quarter" idx="10"/>
          </p:nvPr>
        </p:nvSpPr>
        <p:spPr/>
        <p:txBody>
          <a:bodyPr/>
          <a:lstStyle/>
          <a:p>
            <a:fld id="{1CBB1F3B-0F5F-4F02-85C1-ABA0DF048C82}" type="slidenum">
              <a:rPr lang="en-GB" smtClean="0"/>
              <a:pPr/>
              <a:t>26</a:t>
            </a:fld>
            <a:endParaRPr lang="en-GB"/>
          </a:p>
        </p:txBody>
      </p:sp>
    </p:spTree>
    <p:extLst>
      <p:ext uri="{BB962C8B-B14F-4D97-AF65-F5344CB8AC3E}">
        <p14:creationId xmlns:p14="http://schemas.microsoft.com/office/powerpoint/2010/main" val="2527210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All of these need setting up.</a:t>
            </a:r>
          </a:p>
          <a:p>
            <a:endParaRPr lang="en-GB" dirty="0" smtClean="0"/>
          </a:p>
          <a:p>
            <a:r>
              <a:rPr lang="en-GB" dirty="0" smtClean="0"/>
              <a:t>So that’s the final step in setting</a:t>
            </a:r>
            <a:r>
              <a:rPr lang="en-GB" baseline="0" dirty="0" smtClean="0"/>
              <a:t> up a campaign in advance. </a:t>
            </a:r>
          </a:p>
          <a:p>
            <a:r>
              <a:rPr lang="en-GB" baseline="0" dirty="0" smtClean="0"/>
              <a:t>Tools we use for these:</a:t>
            </a:r>
          </a:p>
          <a:p>
            <a:pPr marL="171450" indent="-171450">
              <a:buFont typeface="Arial" panose="020B0604020202020204" pitchFamily="34" charset="0"/>
              <a:buChar char="•"/>
            </a:pPr>
            <a:r>
              <a:rPr lang="en-GB" baseline="0" dirty="0" smtClean="0"/>
              <a:t>Phone – Chess for 0800 number. </a:t>
            </a:r>
            <a:r>
              <a:rPr lang="en-GB" sz="1200" b="0" i="0" u="none" strike="noStrike" kern="1200" baseline="0" dirty="0" smtClean="0">
                <a:solidFill>
                  <a:schemeClr val="tx1"/>
                </a:solidFill>
                <a:latin typeface="+mn-lt"/>
                <a:ea typeface="+mn-ea"/>
                <a:cs typeface="+mn-cs"/>
              </a:rPr>
              <a:t>Text relay. Explain how this works.</a:t>
            </a:r>
            <a:r>
              <a:rPr lang="en-GB" baseline="0" dirty="0" smtClean="0"/>
              <a:t> </a:t>
            </a:r>
          </a:p>
          <a:p>
            <a:pPr marL="171450" indent="-171450">
              <a:buFont typeface="Arial" panose="020B0604020202020204" pitchFamily="34" charset="0"/>
              <a:buChar char="•"/>
            </a:pPr>
            <a:r>
              <a:rPr lang="en-GB" baseline="0" dirty="0" smtClean="0"/>
              <a:t>Text – </a:t>
            </a:r>
            <a:r>
              <a:rPr lang="en-GB" baseline="0" dirty="0" err="1" smtClean="0"/>
              <a:t>Esendex</a:t>
            </a:r>
            <a:endParaRPr lang="en-GB" baseline="0" dirty="0" smtClean="0"/>
          </a:p>
          <a:p>
            <a:pPr marL="171450" indent="-171450">
              <a:buFont typeface="Arial" panose="020B0604020202020204" pitchFamily="34" charset="0"/>
              <a:buChar char="•"/>
            </a:pPr>
            <a:r>
              <a:rPr lang="en-GB" baseline="0" dirty="0" smtClean="0"/>
              <a:t>Online – Formstack</a:t>
            </a:r>
          </a:p>
          <a:p>
            <a:pPr marL="171450" indent="-171450">
              <a:buFont typeface="Arial" panose="020B0604020202020204" pitchFamily="34" charset="0"/>
              <a:buChar char="•"/>
            </a:pPr>
            <a:r>
              <a:rPr lang="en-GB" baseline="0" dirty="0" smtClean="0"/>
              <a:t>Email – regular </a:t>
            </a:r>
            <a:r>
              <a:rPr lang="en-GB" baseline="0" dirty="0" smtClean="0"/>
              <a:t>email</a:t>
            </a:r>
          </a:p>
          <a:p>
            <a:pPr marL="171450" indent="-171450">
              <a:buFont typeface="Arial" panose="020B0604020202020204" pitchFamily="34" charset="0"/>
              <a:buChar char="•"/>
            </a:pPr>
            <a:r>
              <a:rPr lang="en-GB" baseline="0" dirty="0" smtClean="0"/>
              <a:t>Freepost reply – in a recent campaign to over 55s we got 90% of the responses by freepost. </a:t>
            </a:r>
            <a:endParaRPr lang="en-GB" baseline="0" dirty="0" smtClean="0"/>
          </a:p>
        </p:txBody>
      </p:sp>
      <p:sp>
        <p:nvSpPr>
          <p:cNvPr id="4" name="Slide Number Placeholder 3"/>
          <p:cNvSpPr>
            <a:spLocks noGrp="1"/>
          </p:cNvSpPr>
          <p:nvPr>
            <p:ph type="sldNum" sz="quarter" idx="10"/>
          </p:nvPr>
        </p:nvSpPr>
        <p:spPr/>
        <p:txBody>
          <a:bodyPr/>
          <a:lstStyle/>
          <a:p>
            <a:fld id="{1CBB1F3B-0F5F-4F02-85C1-ABA0DF048C82}" type="slidenum">
              <a:rPr lang="en-GB" smtClean="0"/>
              <a:pPr/>
              <a:t>27</a:t>
            </a:fld>
            <a:endParaRPr lang="en-GB"/>
          </a:p>
        </p:txBody>
      </p:sp>
    </p:spTree>
    <p:extLst>
      <p:ext uri="{BB962C8B-B14F-4D97-AF65-F5344CB8AC3E}">
        <p14:creationId xmlns:p14="http://schemas.microsoft.com/office/powerpoint/2010/main" val="276204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latin typeface="Arial" panose="020B0604020202020204" pitchFamily="34" charset="0"/>
                <a:cs typeface="Arial" panose="020B0604020202020204" pitchFamily="34" charset="0"/>
              </a:rPr>
              <a:t>So one more thing that I want you to think through.</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Please can you shout out anything you’ve had on your mind over the last 24 hours,</a:t>
            </a:r>
            <a:r>
              <a:rPr lang="en-GB" baseline="0" dirty="0" smtClean="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apart from</a:t>
            </a:r>
            <a:r>
              <a:rPr lang="en-GB" baseline="0" dirty="0" smtClean="0">
                <a:latin typeface="Arial" panose="020B0604020202020204" pitchFamily="34" charset="0"/>
                <a:cs typeface="Arial" panose="020B0604020202020204" pitchFamily="34" charset="0"/>
              </a:rPr>
              <a:t> sport or activity</a:t>
            </a:r>
            <a:r>
              <a:rPr lang="en-GB" dirty="0" smtClean="0">
                <a:latin typeface="Arial" panose="020B0604020202020204" pitchFamily="34" charset="0"/>
                <a:cs typeface="Arial" panose="020B0604020202020204" pitchFamily="34" charset="0"/>
              </a:rPr>
              <a:t>. Anything at all. [if people don’t shout out then start it myself with dog was ill, where I’m going on holiday and the weather].</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Now – if you’ve ever had a time in your life when you weren’t as active as you would like to be then tell me what stopped you from being more active. [if people don’t shout out then start it myself with injured ankle, socialising and the weather].</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Now</a:t>
            </a:r>
            <a:r>
              <a:rPr lang="en-GB" baseline="0" dirty="0" smtClean="0">
                <a:latin typeface="Arial" panose="020B0604020202020204" pitchFamily="34" charset="0"/>
                <a:cs typeface="Arial" panose="020B0604020202020204" pitchFamily="34" charset="0"/>
              </a:rPr>
              <a:t> think of what other barriers there might be if you were disabled.</a:t>
            </a:r>
          </a:p>
          <a:p>
            <a:endParaRPr lang="en-GB" baseline="0"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This is why marketing’s hard. People have got</a:t>
            </a:r>
            <a:r>
              <a:rPr lang="en-GB" baseline="0" dirty="0" smtClean="0">
                <a:latin typeface="Arial" panose="020B0604020202020204" pitchFamily="34" charset="0"/>
                <a:cs typeface="Arial" panose="020B0604020202020204" pitchFamily="34" charset="0"/>
              </a:rPr>
              <a:t> a lot of other things going on in their life, and getting active is hard. It is. It’s hard! We have to make it appealing, and make it easier for them. We have to help people to get started if we want to get them coming through the doors.</a:t>
            </a:r>
            <a:endParaRPr lang="en-GB" dirty="0" smtClean="0">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a:solidFill>
                  <a:schemeClr val="tx1"/>
                </a:solidFill>
                <a:latin typeface="Calibri" panose="020F0502020204030204" pitchFamily="34" charset="0"/>
                <a:cs typeface="Arial" panose="020B0604020202020204" pitchFamily="34" charset="0"/>
              </a:defRPr>
            </a:lvl1pPr>
            <a:lvl2pPr marL="742950" indent="-285750" defTabSz="957263" eaLnBrk="0" hangingPunct="0">
              <a:defRPr>
                <a:solidFill>
                  <a:schemeClr val="tx1"/>
                </a:solidFill>
                <a:latin typeface="Calibri" panose="020F0502020204030204" pitchFamily="34" charset="0"/>
                <a:cs typeface="Arial" panose="020B0604020202020204" pitchFamily="34" charset="0"/>
              </a:defRPr>
            </a:lvl2pPr>
            <a:lvl3pPr marL="1143000" indent="-228600" defTabSz="957263" eaLnBrk="0" hangingPunct="0">
              <a:defRPr>
                <a:solidFill>
                  <a:schemeClr val="tx1"/>
                </a:solidFill>
                <a:latin typeface="Calibri" panose="020F0502020204030204" pitchFamily="34" charset="0"/>
                <a:cs typeface="Arial" panose="020B0604020202020204" pitchFamily="34" charset="0"/>
              </a:defRPr>
            </a:lvl3pPr>
            <a:lvl4pPr marL="1600200" indent="-228600" defTabSz="957263" eaLnBrk="0" hangingPunct="0">
              <a:defRPr>
                <a:solidFill>
                  <a:schemeClr val="tx1"/>
                </a:solidFill>
                <a:latin typeface="Calibri" panose="020F0502020204030204" pitchFamily="34" charset="0"/>
                <a:cs typeface="Arial" panose="020B0604020202020204" pitchFamily="34" charset="0"/>
              </a:defRPr>
            </a:lvl4pPr>
            <a:lvl5pPr marL="2057400" indent="-228600" defTabSz="957263" eaLnBrk="0" hangingPunct="0">
              <a:defRPr>
                <a:solidFill>
                  <a:schemeClr val="tx1"/>
                </a:solidFill>
                <a:latin typeface="Calibri" panose="020F0502020204030204" pitchFamily="34" charset="0"/>
                <a:cs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C6D7F95-695E-4CA0-909A-0B6A569E418B}" type="slidenum">
              <a:rPr lang="en-GB">
                <a:latin typeface="Arial" panose="020B0604020202020204" pitchFamily="34" charset="0"/>
              </a:rPr>
              <a:pPr eaLnBrk="1" hangingPunct="1"/>
              <a:t>29</a:t>
            </a:fld>
            <a:endParaRPr lang="en-GB">
              <a:latin typeface="Arial" panose="020B0604020202020204" pitchFamily="34" charset="0"/>
            </a:endParaRPr>
          </a:p>
        </p:txBody>
      </p:sp>
    </p:spTree>
    <p:extLst>
      <p:ext uri="{BB962C8B-B14F-4D97-AF65-F5344CB8AC3E}">
        <p14:creationId xmlns:p14="http://schemas.microsoft.com/office/powerpoint/2010/main" val="460874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Inclusive marketing is about making disabled people feel inspired that a service or product is relevant and/or accessible to them.</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Now we know that the majority of people who are disabled are over 55, are physically infirm, and have problems with mobility, lifting and carrying. So we’re going to primarily focus on them. We know that a lot of people see gyms as somewhere that young, fit, </a:t>
            </a:r>
            <a:r>
              <a:rPr lang="en-GB" sz="1200" b="0" i="0" u="none" strike="noStrike" kern="1200" baseline="0" dirty="0" err="1" smtClean="0">
                <a:solidFill>
                  <a:schemeClr val="tx1"/>
                </a:solidFill>
                <a:latin typeface="+mn-lt"/>
                <a:ea typeface="+mn-ea"/>
                <a:cs typeface="+mn-cs"/>
              </a:rPr>
              <a:t>lycra</a:t>
            </a:r>
            <a:r>
              <a:rPr lang="en-GB" sz="1200" b="0" i="0" u="none" strike="noStrike" kern="1200" baseline="0" dirty="0" smtClean="0">
                <a:solidFill>
                  <a:schemeClr val="tx1"/>
                </a:solidFill>
                <a:latin typeface="+mn-lt"/>
                <a:ea typeface="+mn-ea"/>
                <a:cs typeface="+mn-cs"/>
              </a:rPr>
              <a:t>-bound beautiful people go to work out. So we’ve got to make sure that we are showing through our marketing that the gym or the classes you have, are the right place for them. That means using the right messages, images and terminology.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overall message to focus on isn’t on the health benefits. These are in the mix, but they’re not the main focus. Research shows that we shouldn’t be telling people why they should </a:t>
            </a:r>
            <a:r>
              <a:rPr lang="en-GB" sz="1200" b="0" i="0" u="none" strike="noStrike" kern="1200" baseline="0" dirty="0" smtClean="0">
                <a:solidFill>
                  <a:schemeClr val="tx1"/>
                </a:solidFill>
                <a:latin typeface="+mn-lt"/>
                <a:ea typeface="+mn-ea"/>
                <a:cs typeface="+mn-cs"/>
              </a:rPr>
              <a:t>be active, </a:t>
            </a:r>
            <a:r>
              <a:rPr lang="en-GB" sz="1200" b="0" i="0" u="none" strike="noStrike" kern="1200" baseline="0" dirty="0" smtClean="0">
                <a:solidFill>
                  <a:schemeClr val="tx1"/>
                </a:solidFill>
                <a:latin typeface="+mn-lt"/>
                <a:ea typeface="+mn-ea"/>
                <a:cs typeface="+mn-cs"/>
              </a:rPr>
              <a:t>as much as tell them the benefits of doing it. There was a huge meta-analysis done of how to promote behaviour change, and they found that the projects that were the most successful focussed on how to make the activity fun, easy and popular. Rather than making it boring, difficult and lonely. In fact that’s where our company name comes from. Make Sport Fun. </a:t>
            </a:r>
          </a:p>
        </p:txBody>
      </p:sp>
      <p:sp>
        <p:nvSpPr>
          <p:cNvPr id="4" name="Slide Number Placeholder 3"/>
          <p:cNvSpPr>
            <a:spLocks noGrp="1"/>
          </p:cNvSpPr>
          <p:nvPr>
            <p:ph type="sldNum" sz="quarter" idx="10"/>
          </p:nvPr>
        </p:nvSpPr>
        <p:spPr/>
        <p:txBody>
          <a:bodyPr/>
          <a:lstStyle/>
          <a:p>
            <a:fld id="{403D3995-973D-45AD-ADB2-B475C19A473A}" type="slidenum">
              <a:rPr lang="en-GB" smtClean="0"/>
              <a:pPr/>
              <a:t>30</a:t>
            </a:fld>
            <a:endParaRPr lang="en-GB"/>
          </a:p>
        </p:txBody>
      </p:sp>
    </p:spTree>
    <p:extLst>
      <p:ext uri="{BB962C8B-B14F-4D97-AF65-F5344CB8AC3E}">
        <p14:creationId xmlns:p14="http://schemas.microsoft.com/office/powerpoint/2010/main" val="425368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First off - you probably shouldn’t mention the terms </a:t>
            </a:r>
            <a:r>
              <a:rPr lang="en-GB" baseline="0" dirty="0" smtClean="0"/>
              <a:t>disabled or disability. As that’s actually going to turn most people off. </a:t>
            </a:r>
            <a:r>
              <a:rPr lang="en-GB" sz="1200" b="0" i="0" kern="1200" dirty="0" smtClean="0">
                <a:solidFill>
                  <a:schemeClr val="tx1"/>
                </a:solidFill>
                <a:effectLst/>
                <a:latin typeface="+mn-lt"/>
                <a:ea typeface="+mn-ea"/>
                <a:cs typeface="+mn-cs"/>
              </a:rPr>
              <a:t>In a survey by Disability Action, 38% of those who said that they were not disabled went on to describe various disabilities which affect their lives. </a:t>
            </a:r>
            <a:r>
              <a:rPr lang="en-GB" sz="1200" b="0" i="0" kern="1200" dirty="0" smtClean="0">
                <a:solidFill>
                  <a:schemeClr val="tx1"/>
                </a:solidFill>
                <a:effectLst/>
                <a:latin typeface="Arial" panose="020B0604020202020204" pitchFamily="34" charset="0"/>
                <a:ea typeface="+mn-ea"/>
                <a:cs typeface="Arial" panose="020B0604020202020204" pitchFamily="34" charset="0"/>
              </a:rPr>
              <a:t>So</a:t>
            </a:r>
            <a:r>
              <a:rPr lang="en-GB" sz="1200" b="0" i="0" kern="1200" baseline="0" dirty="0" smtClean="0">
                <a:solidFill>
                  <a:schemeClr val="tx1"/>
                </a:solidFill>
                <a:effectLst/>
                <a:latin typeface="Arial" panose="020B0604020202020204" pitchFamily="34" charset="0"/>
                <a:ea typeface="+mn-ea"/>
                <a:cs typeface="Arial" panose="020B0604020202020204" pitchFamily="34" charset="0"/>
              </a:rPr>
              <a:t> people don’t consider themselves to be disabled. It’s not our job to tell them that they are. It’s our job to use the same words they use to describe themselves.</a:t>
            </a:r>
          </a:p>
          <a:p>
            <a:endParaRPr lang="en-GB" dirty="0" smtClean="0"/>
          </a:p>
          <a:p>
            <a:r>
              <a:rPr lang="en-GB" dirty="0" smtClean="0"/>
              <a:t>If you are going</a:t>
            </a:r>
            <a:r>
              <a:rPr lang="en-GB" baseline="0" dirty="0" smtClean="0"/>
              <a:t> to say either one, then i</a:t>
            </a:r>
            <a:r>
              <a:rPr lang="en-GB" sz="1200" b="0" i="0" kern="1200" dirty="0" smtClean="0">
                <a:solidFill>
                  <a:schemeClr val="tx1"/>
                </a:solidFill>
                <a:effectLst/>
                <a:latin typeface="+mn-lt"/>
                <a:ea typeface="+mn-ea"/>
                <a:cs typeface="+mn-cs"/>
              </a:rPr>
              <a:t>n the UK, the term "disabled people" is generally preferred to "people with disabilities". It is argued under the </a:t>
            </a:r>
            <a:r>
              <a:rPr lang="en-GB" sz="1200" b="0" i="0" u="none" strike="noStrike" kern="1200" dirty="0" smtClean="0">
                <a:solidFill>
                  <a:schemeClr val="tx1"/>
                </a:solidFill>
                <a:effectLst/>
                <a:latin typeface="+mn-lt"/>
                <a:ea typeface="+mn-ea"/>
                <a:cs typeface="+mn-cs"/>
                <a:hlinkClick r:id="rId3" tooltip="Social model of disability"/>
              </a:rPr>
              <a:t>social model</a:t>
            </a:r>
            <a:r>
              <a:rPr lang="en-GB" sz="1200" b="0" i="0" kern="1200" dirty="0" smtClean="0">
                <a:solidFill>
                  <a:schemeClr val="tx1"/>
                </a:solidFill>
                <a:effectLst/>
                <a:latin typeface="+mn-lt"/>
                <a:ea typeface="+mn-ea"/>
                <a:cs typeface="+mn-cs"/>
              </a:rPr>
              <a:t> that while someone's impairment (for example, having a spinal cord injury) is an individual property, "disability" is something created by external societal factors such as a lack of wheelchair access to the workplace.</a:t>
            </a:r>
            <a:r>
              <a:rPr lang="en-GB" sz="1200" b="0" i="0" u="none" strike="noStrike" kern="1200" baseline="30000" dirty="0" smtClean="0">
                <a:solidFill>
                  <a:schemeClr val="tx1"/>
                </a:solidFill>
                <a:effectLst/>
                <a:latin typeface="+mn-lt"/>
                <a:ea typeface="+mn-ea"/>
                <a:cs typeface="+mn-cs"/>
                <a:hlinkClick r:id="rId4"/>
              </a:rPr>
              <a:t>[12]</a:t>
            </a:r>
            <a:r>
              <a:rPr lang="en-GB" sz="1200" b="0" i="0" kern="1200" dirty="0" smtClean="0">
                <a:solidFill>
                  <a:schemeClr val="tx1"/>
                </a:solidFill>
                <a:effectLst/>
                <a:latin typeface="+mn-lt"/>
                <a:ea typeface="+mn-ea"/>
                <a:cs typeface="+mn-cs"/>
              </a:rPr>
              <a:t> This distinction between the individual property of impairment and the social property of disability is central to the </a:t>
            </a:r>
            <a:r>
              <a:rPr lang="en-GB" sz="1200" b="0" i="0" u="none" strike="noStrike" kern="1200" dirty="0" smtClean="0">
                <a:solidFill>
                  <a:schemeClr val="tx1"/>
                </a:solidFill>
                <a:effectLst/>
                <a:latin typeface="+mn-lt"/>
                <a:ea typeface="+mn-ea"/>
                <a:cs typeface="+mn-cs"/>
                <a:hlinkClick r:id="rId3" tooltip="Social model of disability"/>
              </a:rPr>
              <a:t>social model</a:t>
            </a:r>
            <a:r>
              <a:rPr lang="en-GB" sz="1200" b="0" i="0" kern="1200" dirty="0" smtClean="0">
                <a:solidFill>
                  <a:schemeClr val="tx1"/>
                </a:solidFill>
                <a:effectLst/>
                <a:latin typeface="+mn-lt"/>
                <a:ea typeface="+mn-ea"/>
                <a:cs typeface="+mn-cs"/>
              </a:rPr>
              <a:t>.</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All IFI </a:t>
            </a:r>
            <a:r>
              <a:rPr lang="en-GB" sz="1200" b="0" i="0" kern="1200" dirty="0" err="1" smtClean="0">
                <a:solidFill>
                  <a:schemeClr val="tx1"/>
                </a:solidFill>
                <a:effectLst/>
                <a:latin typeface="+mn-lt"/>
                <a:ea typeface="+mn-ea"/>
                <a:cs typeface="+mn-cs"/>
              </a:rPr>
              <a:t>faciliites</a:t>
            </a:r>
            <a:r>
              <a:rPr lang="en-GB" sz="1200" b="0" i="0" kern="1200" dirty="0" smtClean="0">
                <a:solidFill>
                  <a:schemeClr val="tx1"/>
                </a:solidFill>
                <a:effectLst/>
                <a:latin typeface="+mn-lt"/>
                <a:ea typeface="+mn-ea"/>
                <a:cs typeface="+mn-cs"/>
              </a:rPr>
              <a:t> should have received disability inclusion training. Might not have reached them yet. There is an online training course coming</a:t>
            </a:r>
            <a:r>
              <a:rPr lang="en-GB" sz="1200" b="0" i="0" kern="1200" baseline="0" dirty="0" smtClean="0">
                <a:solidFill>
                  <a:schemeClr val="tx1"/>
                </a:solidFill>
                <a:effectLst/>
                <a:latin typeface="+mn-lt"/>
                <a:ea typeface="+mn-ea"/>
                <a:cs typeface="+mn-cs"/>
              </a:rPr>
              <a:t> which will give you more information if you need it. If you’re not signed up to the EFDS newsletter then sign up and you’ll hear </a:t>
            </a:r>
            <a:r>
              <a:rPr lang="en-GB" sz="1200" b="0" i="0" kern="1200" baseline="0" smtClean="0">
                <a:solidFill>
                  <a:schemeClr val="tx1"/>
                </a:solidFill>
                <a:effectLst/>
                <a:latin typeface="+mn-lt"/>
                <a:ea typeface="+mn-ea"/>
                <a:cs typeface="+mn-cs"/>
              </a:rPr>
              <a:t>about this.</a:t>
            </a:r>
            <a:endParaRPr lang="en-GB"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31</a:t>
            </a:fld>
            <a:endParaRPr lang="en-GB"/>
          </a:p>
        </p:txBody>
      </p:sp>
    </p:spTree>
    <p:extLst>
      <p:ext uri="{BB962C8B-B14F-4D97-AF65-F5344CB8AC3E}">
        <p14:creationId xmlns:p14="http://schemas.microsoft.com/office/powerpoint/2010/main" val="2678561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JULES TO COVER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Disabled people are a large part of your community and it makes great business sense to ensure they are thought about when marketing your facility and activities. Traditionally disabled people have been excluded from typical gym and leisure facility marketing and leisure providers have perhaps been caught up in battling for the same market share of existing gym users.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So with that in mind - here’s some useful statistics to use when</a:t>
            </a:r>
            <a:r>
              <a:rPr lang="en-GB" sz="1200" kern="1200" baseline="0" dirty="0" smtClean="0">
                <a:solidFill>
                  <a:schemeClr val="tx1"/>
                </a:solidFill>
                <a:effectLst/>
                <a:latin typeface="+mn-lt"/>
                <a:ea typeface="+mn-ea"/>
                <a:cs typeface="+mn-cs"/>
              </a:rPr>
              <a:t> trying to convince your centre or partners to put resources into marketing to disabled people.</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It is estimated that disabled people have a potential spending power in excess of £80 billion per year.  </a:t>
            </a:r>
          </a:p>
          <a:p>
            <a:r>
              <a:rPr lang="en-GB" sz="1200" kern="1200" dirty="0" smtClean="0">
                <a:solidFill>
                  <a:schemeClr val="tx1"/>
                </a:solidFill>
                <a:effectLst/>
                <a:latin typeface="+mn-lt"/>
                <a:ea typeface="+mn-ea"/>
                <a:cs typeface="+mn-cs"/>
              </a:rPr>
              <a:t>There are 11 million people who are registered disabled, and many more who aren’t registered.</a:t>
            </a:r>
          </a:p>
          <a:p>
            <a:r>
              <a:rPr lang="en-GB" sz="1200" kern="1200" dirty="0" smtClean="0">
                <a:solidFill>
                  <a:schemeClr val="tx1"/>
                </a:solidFill>
                <a:effectLst/>
                <a:latin typeface="+mn-lt"/>
                <a:ea typeface="+mn-ea"/>
                <a:cs typeface="+mn-cs"/>
              </a:rPr>
              <a:t>Around 40% of disabled people are in paid employment.</a:t>
            </a:r>
          </a:p>
          <a:p>
            <a:r>
              <a:rPr lang="en-GB" sz="1200" b="0" i="0" kern="1200" dirty="0" smtClean="0">
                <a:solidFill>
                  <a:schemeClr val="tx1"/>
                </a:solidFill>
                <a:effectLst/>
                <a:latin typeface="+mn-lt"/>
                <a:ea typeface="+mn-ea"/>
                <a:cs typeface="+mn-cs"/>
              </a:rPr>
              <a:t>In a pilot project - £17,000 of additional income through gym membership across 11 facilities, each one on average. Plus secondary spend.</a:t>
            </a:r>
            <a:r>
              <a:rPr lang="en-GB" dirty="0" smtClean="0"/>
              <a:t/>
            </a:r>
            <a:br>
              <a:rPr lang="en-GB" dirty="0" smtClean="0"/>
            </a:br>
            <a:r>
              <a:rPr lang="en-GB" dirty="0" smtClean="0"/>
              <a:t>Disabled people are m</a:t>
            </a:r>
            <a:r>
              <a:rPr lang="en-GB" sz="1200" b="0" i="0" kern="1200" dirty="0" smtClean="0">
                <a:solidFill>
                  <a:schemeClr val="tx1"/>
                </a:solidFill>
                <a:effectLst/>
                <a:latin typeface="+mn-lt"/>
                <a:ea typeface="+mn-ea"/>
                <a:cs typeface="+mn-cs"/>
              </a:rPr>
              <a:t>ore likely to work out with someone else such as a friend or family member.</a:t>
            </a:r>
            <a:r>
              <a:rPr lang="en-GB" dirty="0" smtClean="0"/>
              <a:t/>
            </a:r>
            <a:br>
              <a:rPr lang="en-GB" dirty="0" smtClean="0"/>
            </a:br>
            <a:r>
              <a:rPr lang="en-GB" dirty="0" smtClean="0"/>
              <a:t>Disabled people are more loyal to </a:t>
            </a:r>
            <a:r>
              <a:rPr lang="en-GB" sz="1200" b="0" i="0" kern="1200" dirty="0" smtClean="0">
                <a:solidFill>
                  <a:schemeClr val="tx1"/>
                </a:solidFill>
                <a:effectLst/>
                <a:latin typeface="+mn-lt"/>
                <a:ea typeface="+mn-ea"/>
                <a:cs typeface="+mn-cs"/>
              </a:rPr>
              <a:t>gyms than</a:t>
            </a:r>
            <a:r>
              <a:rPr lang="en-GB" sz="1200" b="0" i="0" kern="1200" baseline="0" dirty="0" smtClean="0">
                <a:solidFill>
                  <a:schemeClr val="tx1"/>
                </a:solidFill>
                <a:effectLst/>
                <a:latin typeface="+mn-lt"/>
                <a:ea typeface="+mn-ea"/>
                <a:cs typeface="+mn-cs"/>
              </a:rPr>
              <a:t> regular users if they have a good experience. D</a:t>
            </a:r>
            <a:r>
              <a:rPr lang="en-GB" sz="1200" b="0" i="0" kern="1200" dirty="0" smtClean="0">
                <a:solidFill>
                  <a:schemeClr val="tx1"/>
                </a:solidFill>
                <a:effectLst/>
                <a:latin typeface="+mn-lt"/>
                <a:ea typeface="+mn-ea"/>
                <a:cs typeface="+mn-cs"/>
              </a:rPr>
              <a:t>erby college have got</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disabled gym members that have been there since they were accredited in 2005.</a:t>
            </a:r>
            <a:endParaRPr lang="en-GB"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3</a:t>
            </a:fld>
            <a:endParaRPr lang="en-GB"/>
          </a:p>
        </p:txBody>
      </p:sp>
    </p:spTree>
    <p:extLst>
      <p:ext uri="{BB962C8B-B14F-4D97-AF65-F5344CB8AC3E}">
        <p14:creationId xmlns:p14="http://schemas.microsoft.com/office/powerpoint/2010/main" val="3645309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According to our research someone with a severe</a:t>
            </a:r>
            <a:r>
              <a:rPr lang="en-GB" baseline="0" dirty="0" smtClean="0"/>
              <a:t> disability is likely to have the same motivations as those without a disability, but will have m</a:t>
            </a:r>
            <a:r>
              <a:rPr lang="en-GB" dirty="0" smtClean="0"/>
              <a:t>ore barriers. So let’s look at what those motivations</a:t>
            </a:r>
            <a:r>
              <a:rPr lang="en-GB" baseline="0" dirty="0" smtClean="0"/>
              <a:t> are for the over 50s.</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smtClean="0">
                <a:solidFill>
                  <a:schemeClr val="tx1"/>
                </a:solidFill>
                <a:latin typeface="+mn-lt"/>
                <a:ea typeface="+mn-ea"/>
                <a:cs typeface="+mn-cs"/>
              </a:rPr>
              <a:t>A friendly, welcoming and fun environment.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smtClean="0">
                <a:solidFill>
                  <a:schemeClr val="tx1"/>
                </a:solidFill>
                <a:latin typeface="+mn-lt"/>
                <a:ea typeface="+mn-ea"/>
                <a:cs typeface="+mn-cs"/>
              </a:rPr>
              <a:t>A friendly and helpful instructor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Spending time with friends or their other half</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Spending time</a:t>
            </a:r>
            <a:r>
              <a:rPr lang="en-GB" baseline="0" dirty="0" smtClean="0"/>
              <a:t> with people like them</a:t>
            </a:r>
            <a:endParaRPr lang="en-GB"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Feeling better and living longer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Taking pride in still being able to get active.</a:t>
            </a:r>
            <a:endParaRPr lang="en-GB"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Weight loss.</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Improve health</a:t>
            </a:r>
          </a:p>
          <a:p>
            <a:pPr marL="628650" lvl="1"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Get more energy</a:t>
            </a:r>
          </a:p>
          <a:p>
            <a:pPr marL="628650" lvl="1"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Reduce joint pain.</a:t>
            </a:r>
          </a:p>
          <a:p>
            <a:pPr marL="628650" lvl="1"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Improve well-being.</a:t>
            </a:r>
          </a:p>
          <a:p>
            <a:pPr marL="628650" lvl="1"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Improve recovery from injuries</a:t>
            </a:r>
          </a:p>
          <a:p>
            <a:pPr marL="628650" lvl="1"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Improve flexibility.</a:t>
            </a: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defRPr>
                <a:solidFill>
                  <a:schemeClr val="tx1"/>
                </a:solidFill>
                <a:latin typeface="Calibri" panose="020F0502020204030204" pitchFamily="34" charset="0"/>
                <a:cs typeface="Arial" panose="020B0604020202020204" pitchFamily="34" charset="0"/>
              </a:defRPr>
            </a:lvl1pPr>
            <a:lvl2pPr marL="742950" indent="-285750" defTabSz="958850" eaLnBrk="0" hangingPunct="0">
              <a:defRPr>
                <a:solidFill>
                  <a:schemeClr val="tx1"/>
                </a:solidFill>
                <a:latin typeface="Calibri" panose="020F0502020204030204" pitchFamily="34" charset="0"/>
                <a:cs typeface="Arial" panose="020B0604020202020204" pitchFamily="34" charset="0"/>
              </a:defRPr>
            </a:lvl2pPr>
            <a:lvl3pPr marL="1143000" indent="-228600" defTabSz="958850" eaLnBrk="0" hangingPunct="0">
              <a:defRPr>
                <a:solidFill>
                  <a:schemeClr val="tx1"/>
                </a:solidFill>
                <a:latin typeface="Calibri" panose="020F0502020204030204" pitchFamily="34" charset="0"/>
                <a:cs typeface="Arial" panose="020B0604020202020204" pitchFamily="34" charset="0"/>
              </a:defRPr>
            </a:lvl3pPr>
            <a:lvl4pPr marL="1600200" indent="-228600" defTabSz="958850" eaLnBrk="0" hangingPunct="0">
              <a:defRPr>
                <a:solidFill>
                  <a:schemeClr val="tx1"/>
                </a:solidFill>
                <a:latin typeface="Calibri" panose="020F0502020204030204" pitchFamily="34" charset="0"/>
                <a:cs typeface="Arial" panose="020B0604020202020204" pitchFamily="34" charset="0"/>
              </a:defRPr>
            </a:lvl4pPr>
            <a:lvl5pPr marL="2057400" indent="-228600" defTabSz="958850" eaLnBrk="0" hangingPunct="0">
              <a:defRPr>
                <a:solidFill>
                  <a:schemeClr val="tx1"/>
                </a:solidFill>
                <a:latin typeface="Calibri" panose="020F0502020204030204" pitchFamily="34" charset="0"/>
                <a:cs typeface="Arial" panose="020B0604020202020204" pitchFamily="34" charset="0"/>
              </a:defRPr>
            </a:lvl5pPr>
            <a:lvl6pPr marL="2514600" indent="-228600" defTabSz="9588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588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588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588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1465C0-9FB2-4C67-9049-B8EAD32578C1}" type="slidenum">
              <a:rPr lang="en-GB">
                <a:latin typeface="Arial" panose="020B0604020202020204" pitchFamily="34" charset="0"/>
              </a:rPr>
              <a:pPr eaLnBrk="1" hangingPunct="1"/>
              <a:t>32</a:t>
            </a:fld>
            <a:endParaRPr lang="en-GB">
              <a:latin typeface="Arial" panose="020B0604020202020204" pitchFamily="34" charset="0"/>
            </a:endParaRPr>
          </a:p>
        </p:txBody>
      </p:sp>
    </p:spTree>
    <p:extLst>
      <p:ext uri="{BB962C8B-B14F-4D97-AF65-F5344CB8AC3E}">
        <p14:creationId xmlns:p14="http://schemas.microsoft.com/office/powerpoint/2010/main" val="2413163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effectLst/>
                <a:latin typeface="+mn-lt"/>
                <a:ea typeface="+mn-ea"/>
                <a:cs typeface="+mn-cs"/>
              </a:rPr>
              <a:t>Now we need to look at the barriers we need to address.</a:t>
            </a:r>
          </a:p>
          <a:p>
            <a:endParaRPr lang="en-GB" sz="1200" b="0" i="0" u="none" strike="noStrike"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Physical limitations. Including fatigue, strength, flexibility, balance and cardiac and pulmonary function. This is the top barrier to taking part in activity. And that’s ironic, because it’s also one of the main things that doing exercise is going to help them with. So we need to reassure people that they can go at their own pace, that the class is for people like them.</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Time/ distance.</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Don’t like being told what to do.</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Fear of looking foolish.</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Lack of support or guidance.</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Cost.</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Priorities.</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Too hard or progressing too quickly.</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Confidence.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So things to mention</a:t>
            </a:r>
            <a:r>
              <a:rPr lang="en-GB" sz="1200" b="0" i="0" kern="1200" baseline="0" dirty="0" smtClean="0">
                <a:solidFill>
                  <a:schemeClr val="tx1"/>
                </a:solidFill>
                <a:effectLst/>
                <a:latin typeface="+mn-lt"/>
                <a:ea typeface="+mn-ea"/>
                <a:cs typeface="+mn-cs"/>
              </a:rPr>
              <a:t> in your marketing are that you have the </a:t>
            </a:r>
            <a:r>
              <a:rPr lang="en-GB" dirty="0" smtClean="0"/>
              <a:t>IFI mark, that you have accessible </a:t>
            </a:r>
            <a:r>
              <a:rPr lang="en-GB" sz="1200" b="0" i="0" kern="1200" baseline="0" dirty="0" smtClean="0">
                <a:solidFill>
                  <a:schemeClr val="tx1"/>
                </a:solidFill>
                <a:effectLst/>
                <a:latin typeface="+mn-lt"/>
                <a:ea typeface="+mn-ea"/>
                <a:cs typeface="+mn-cs"/>
              </a:rPr>
              <a:t>changing rooms, friendly, helpful staff. What else can people think of?</a:t>
            </a: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smtClean="0">
                <a:solidFill>
                  <a:schemeClr val="tx1"/>
                </a:solidFill>
                <a:effectLst/>
                <a:latin typeface="+mn-lt"/>
                <a:ea typeface="+mn-ea"/>
                <a:cs typeface="+mn-cs"/>
              </a:rPr>
              <a:t>Bring assistant for free – reduces your costs, and makes a huge difference.</a:t>
            </a:r>
          </a:p>
        </p:txBody>
      </p:sp>
      <p:sp>
        <p:nvSpPr>
          <p:cNvPr id="4" name="Slide Number Placeholder 3"/>
          <p:cNvSpPr>
            <a:spLocks noGrp="1"/>
          </p:cNvSpPr>
          <p:nvPr>
            <p:ph type="sldNum" sz="quarter" idx="10"/>
          </p:nvPr>
        </p:nvSpPr>
        <p:spPr/>
        <p:txBody>
          <a:bodyPr/>
          <a:lstStyle/>
          <a:p>
            <a:fld id="{403D3995-973D-45AD-ADB2-B475C19A473A}" type="slidenum">
              <a:rPr lang="en-GB" smtClean="0"/>
              <a:pPr/>
              <a:t>34</a:t>
            </a:fld>
            <a:endParaRPr lang="en-GB"/>
          </a:p>
        </p:txBody>
      </p:sp>
    </p:spTree>
    <p:extLst>
      <p:ext uri="{BB962C8B-B14F-4D97-AF65-F5344CB8AC3E}">
        <p14:creationId xmlns:p14="http://schemas.microsoft.com/office/powerpoint/2010/main" val="425368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you want to get even cleverer, you can target your messages to specific segments. We’ve written a marketing plan for each of the 19</a:t>
            </a:r>
            <a:r>
              <a:rPr lang="en-GB" baseline="0" dirty="0" smtClean="0"/>
              <a:t> Sport England segments, and you can download them from promotingactivity.com.</a:t>
            </a:r>
            <a:endParaRPr lang="en-GB"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35</a:t>
            </a:fld>
            <a:endParaRPr lang="en-GB"/>
          </a:p>
        </p:txBody>
      </p:sp>
    </p:spTree>
    <p:extLst>
      <p:ext uri="{BB962C8B-B14F-4D97-AF65-F5344CB8AC3E}">
        <p14:creationId xmlns:p14="http://schemas.microsoft.com/office/powerpoint/2010/main" val="2825434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each segment it not</a:t>
            </a:r>
            <a:r>
              <a:rPr lang="en-GB" baseline="0" dirty="0" smtClean="0"/>
              <a:t> only gives you the information from the Sport England pen portraits, but it also details which messages </a:t>
            </a:r>
            <a:r>
              <a:rPr lang="en-GB" b="0" baseline="0" dirty="0" smtClean="0"/>
              <a:t>specifically appeal to that segment. So for Norma the key message to use is </a:t>
            </a:r>
            <a:r>
              <a:rPr lang="en-GB" sz="1200" b="0" i="0" u="none" strike="noStrike" kern="1200" baseline="0" dirty="0" smtClean="0">
                <a:solidFill>
                  <a:schemeClr val="tx1"/>
                </a:solidFill>
                <a:latin typeface="+mn-lt"/>
                <a:ea typeface="+mn-ea"/>
                <a:cs typeface="+mn-cs"/>
              </a:rPr>
              <a:t>Support to help you get active. And the key barriers to address are health/ physical limitations (e.g. arthritis, back pain), and preconception barriers about all activities being too strenuous for her.</a:t>
            </a:r>
          </a:p>
        </p:txBody>
      </p:sp>
      <p:sp>
        <p:nvSpPr>
          <p:cNvPr id="4" name="Slide Number Placeholder 3"/>
          <p:cNvSpPr>
            <a:spLocks noGrp="1"/>
          </p:cNvSpPr>
          <p:nvPr>
            <p:ph type="sldNum" sz="quarter" idx="10"/>
          </p:nvPr>
        </p:nvSpPr>
        <p:spPr/>
        <p:txBody>
          <a:bodyPr/>
          <a:lstStyle/>
          <a:p>
            <a:fld id="{403D3995-973D-45AD-ADB2-B475C19A473A}" type="slidenum">
              <a:rPr lang="en-GB" smtClean="0"/>
              <a:pPr/>
              <a:t>36</a:t>
            </a:fld>
            <a:endParaRPr lang="en-GB"/>
          </a:p>
        </p:txBody>
      </p:sp>
    </p:spTree>
    <p:extLst>
      <p:ext uri="{BB962C8B-B14F-4D97-AF65-F5344CB8AC3E}">
        <p14:creationId xmlns:p14="http://schemas.microsoft.com/office/powerpoint/2010/main" val="739411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if you want</a:t>
            </a:r>
            <a:r>
              <a:rPr lang="en-GB" baseline="0" dirty="0" smtClean="0"/>
              <a:t> to market to a younger seg</a:t>
            </a:r>
            <a:r>
              <a:rPr lang="en-GB" b="0" baseline="0" dirty="0" smtClean="0"/>
              <a:t>ment then I’d like to reiterate that according to our research the motivations remain the same for people from a segment, it’s the barriers that are increased. </a:t>
            </a:r>
          </a:p>
          <a:p>
            <a:endParaRPr lang="en-GB" b="0" baseline="0" dirty="0" smtClean="0"/>
          </a:p>
          <a:p>
            <a:r>
              <a:rPr lang="en-GB" b="0" baseline="0" dirty="0" smtClean="0"/>
              <a:t>Kev is a 36-45 year old guy. The key motivations for Kev are </a:t>
            </a:r>
            <a:r>
              <a:rPr lang="en-GB" sz="1200" b="0" i="0" u="none" strike="noStrike" kern="1200" baseline="0" dirty="0" smtClean="0">
                <a:solidFill>
                  <a:schemeClr val="tx1"/>
                </a:solidFill>
                <a:latin typeface="+mn-lt"/>
                <a:ea typeface="+mn-ea"/>
                <a:cs typeface="+mn-cs"/>
              </a:rPr>
              <a:t>Place club sport in its competitor set, the communal aspect to the sport or activity and the sociable aspect to after the sport. Key barriers for all </a:t>
            </a:r>
            <a:r>
              <a:rPr lang="en-GB" sz="1200" b="0" i="0" u="none" strike="noStrike" kern="1200" baseline="0" dirty="0" err="1" smtClean="0">
                <a:solidFill>
                  <a:schemeClr val="tx1"/>
                </a:solidFill>
                <a:latin typeface="+mn-lt"/>
                <a:ea typeface="+mn-ea"/>
                <a:cs typeface="+mn-cs"/>
              </a:rPr>
              <a:t>Kevs</a:t>
            </a:r>
            <a:r>
              <a:rPr lang="en-GB" sz="1200" b="0" i="0" u="none" strike="noStrike" kern="1200" baseline="0" dirty="0" smtClean="0">
                <a:solidFill>
                  <a:schemeClr val="tx1"/>
                </a:solidFill>
                <a:latin typeface="+mn-lt"/>
                <a:ea typeface="+mn-ea"/>
                <a:cs typeface="+mn-cs"/>
              </a:rPr>
              <a:t> are: is he going to look like a fool as a beginner? And are others going to take it as seriously as he wants to?</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Then on top of that you’ll to address Kev’s barriers caused by his disability.</a:t>
            </a:r>
            <a:endParaRPr lang="en-GB" b="0" baseline="0" dirty="0" smtClean="0"/>
          </a:p>
        </p:txBody>
      </p:sp>
      <p:sp>
        <p:nvSpPr>
          <p:cNvPr id="4" name="Slide Number Placeholder 3"/>
          <p:cNvSpPr>
            <a:spLocks noGrp="1"/>
          </p:cNvSpPr>
          <p:nvPr>
            <p:ph type="sldNum" sz="quarter" idx="10"/>
          </p:nvPr>
        </p:nvSpPr>
        <p:spPr/>
        <p:txBody>
          <a:bodyPr/>
          <a:lstStyle/>
          <a:p>
            <a:fld id="{403D3995-973D-45AD-ADB2-B475C19A473A}" type="slidenum">
              <a:rPr lang="en-GB" smtClean="0"/>
              <a:pPr/>
              <a:t>37</a:t>
            </a:fld>
            <a:endParaRPr lang="en-GB"/>
          </a:p>
        </p:txBody>
      </p:sp>
    </p:spTree>
    <p:extLst>
      <p:ext uri="{BB962C8B-B14F-4D97-AF65-F5344CB8AC3E}">
        <p14:creationId xmlns:p14="http://schemas.microsoft.com/office/powerpoint/2010/main" val="4086631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you’re</a:t>
            </a:r>
            <a:r>
              <a:rPr lang="en-GB" baseline="0" dirty="0" smtClean="0"/>
              <a:t> marketing to a specific group then you’re going to want to use a similar messages for motivation. But you’ll want to address the barriers by emphasising what you’ve done to make the gym accommodating to that group.</a:t>
            </a:r>
          </a:p>
          <a:p>
            <a:endParaRPr lang="en-GB" baseline="0" dirty="0" smtClean="0"/>
          </a:p>
          <a:p>
            <a:r>
              <a:rPr lang="en-GB" baseline="0" dirty="0" smtClean="0"/>
              <a:t>For instance, the fact that the screens are usable by </a:t>
            </a:r>
            <a:r>
              <a:rPr lang="en-GB" baseline="0" dirty="0" smtClean="0"/>
              <a:t>touch because it has tactile feedback.</a:t>
            </a:r>
            <a:endParaRPr lang="en-GB" baseline="0" dirty="0" smtClean="0"/>
          </a:p>
        </p:txBody>
      </p:sp>
      <p:sp>
        <p:nvSpPr>
          <p:cNvPr id="4" name="Slide Number Placeholder 3"/>
          <p:cNvSpPr>
            <a:spLocks noGrp="1"/>
          </p:cNvSpPr>
          <p:nvPr>
            <p:ph type="sldNum" sz="quarter" idx="10"/>
          </p:nvPr>
        </p:nvSpPr>
        <p:spPr/>
        <p:txBody>
          <a:bodyPr/>
          <a:lstStyle/>
          <a:p>
            <a:fld id="{403D3995-973D-45AD-ADB2-B475C19A473A}" type="slidenum">
              <a:rPr lang="en-GB" smtClean="0"/>
              <a:pPr/>
              <a:t>38</a:t>
            </a:fld>
            <a:endParaRPr lang="en-GB"/>
          </a:p>
        </p:txBody>
      </p:sp>
    </p:spTree>
    <p:extLst>
      <p:ext uri="{BB962C8B-B14F-4D97-AF65-F5344CB8AC3E}">
        <p14:creationId xmlns:p14="http://schemas.microsoft.com/office/powerpoint/2010/main" val="32560037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Or that you</a:t>
            </a:r>
            <a:r>
              <a:rPr lang="en-GB" baseline="0" dirty="0" smtClean="0"/>
              <a:t> ha</a:t>
            </a:r>
            <a:r>
              <a:rPr lang="en-GB" dirty="0" smtClean="0"/>
              <a:t>ve different</a:t>
            </a:r>
            <a:r>
              <a:rPr lang="en-GB" baseline="0" dirty="0" smtClean="0"/>
              <a:t> height counters if someone’s in a wheelchair</a:t>
            </a:r>
            <a:r>
              <a:rPr lang="en-GB" baseline="0" dirty="0" smtClean="0"/>
              <a:t>.</a:t>
            </a:r>
          </a:p>
          <a:p>
            <a:endParaRPr lang="en-GB" baseline="0" dirty="0" smtClean="0"/>
          </a:p>
          <a:p>
            <a:r>
              <a:rPr lang="en-GB" baseline="0" dirty="0" smtClean="0"/>
              <a:t>What’s anyone’s thoughts about this? Does this make sense? Can you see what I mean?</a:t>
            </a:r>
            <a:endParaRPr lang="en-GB"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39</a:t>
            </a:fld>
            <a:endParaRPr lang="en-GB"/>
          </a:p>
        </p:txBody>
      </p:sp>
    </p:spTree>
    <p:extLst>
      <p:ext uri="{BB962C8B-B14F-4D97-AF65-F5344CB8AC3E}">
        <p14:creationId xmlns:p14="http://schemas.microsoft.com/office/powerpoint/2010/main" val="3088046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of the best ways to reassure people that</a:t>
            </a:r>
            <a:r>
              <a:rPr lang="en-GB" baseline="0" dirty="0" smtClean="0"/>
              <a:t> the class is for people like them is to show appropriate inclusive imagery. If you can then obviously it’s ideal to get a professional photographer into your own facilities. But sometimes that’s too expensive. So to help you we’ve worked with the IFI to host hundreds of photos of disabled people in the gym. </a:t>
            </a:r>
            <a:r>
              <a:rPr lang="en-GB" baseline="0" dirty="0" smtClean="0"/>
              <a:t>360 high quality, high-resolution photos of people using IFI facilities – taken by a professional photographer. Free to download and use. We’ve also got another 400 plus photos of over 50s getting active.</a:t>
            </a:r>
            <a:endParaRPr lang="en-GB"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40</a:t>
            </a:fld>
            <a:endParaRPr lang="en-GB"/>
          </a:p>
        </p:txBody>
      </p:sp>
    </p:spTree>
    <p:extLst>
      <p:ext uri="{BB962C8B-B14F-4D97-AF65-F5344CB8AC3E}">
        <p14:creationId xmlns:p14="http://schemas.microsoft.com/office/powerpoint/2010/main" val="33548152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Arial" panose="020B0604020202020204" pitchFamily="34" charset="0"/>
                <a:cs typeface="Arial" panose="020B0604020202020204" pitchFamily="34" charset="0"/>
              </a:rPr>
              <a:t>Who’s already using this photo library? How’s it working?</a:t>
            </a:r>
          </a:p>
          <a:p>
            <a:r>
              <a:rPr lang="en-GB" dirty="0" smtClean="0">
                <a:latin typeface="Arial" panose="020B0604020202020204" pitchFamily="34" charset="0"/>
                <a:cs typeface="Arial" panose="020B0604020202020204" pitchFamily="34" charset="0"/>
              </a:rPr>
              <a:t>If you’re planning on doing this then write down who’s doing it and when on your checklist.</a:t>
            </a:r>
          </a:p>
          <a:p>
            <a:endParaRPr lang="en-GB"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48</a:t>
            </a:fld>
            <a:endParaRPr lang="en-GB"/>
          </a:p>
        </p:txBody>
      </p:sp>
    </p:spTree>
    <p:extLst>
      <p:ext uri="{BB962C8B-B14F-4D97-AF65-F5344CB8AC3E}">
        <p14:creationId xmlns:p14="http://schemas.microsoft.com/office/powerpoint/2010/main" val="26305164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You will also need to ensure that marketing literature is relevant and accessible both visually and/or verbally to the target group. Here are the highlights from the See it Right pack, which you can get from the RNIB.</a:t>
            </a:r>
          </a:p>
          <a:p>
            <a:endParaRPr lang="en-GB" sz="1200" b="0" i="0" kern="1200" dirty="0" smtClean="0">
              <a:solidFill>
                <a:schemeClr val="tx1"/>
              </a:solidFill>
              <a:effectLst/>
              <a:latin typeface="+mn-lt"/>
              <a:ea typeface="+mn-ea"/>
              <a:cs typeface="+mn-cs"/>
            </a:endParaRPr>
          </a:p>
          <a:p>
            <a:r>
              <a:rPr lang="en-GB" sz="1200" b="0" i="0" u="none" strike="noStrike" kern="1200" baseline="0" dirty="0" smtClean="0">
                <a:solidFill>
                  <a:schemeClr val="tx1"/>
                </a:solidFill>
                <a:latin typeface="+mn-lt"/>
                <a:ea typeface="+mn-ea"/>
                <a:cs typeface="+mn-cs"/>
              </a:rPr>
              <a:t>To promote your activity, ensure that it is in a large clear font (refer to </a:t>
            </a:r>
            <a:r>
              <a:rPr lang="en-GB" sz="1200" b="0" i="1" u="none" strike="noStrike" kern="1200" baseline="0" dirty="0" smtClean="0">
                <a:solidFill>
                  <a:schemeClr val="tx1"/>
                </a:solidFill>
                <a:latin typeface="+mn-lt"/>
                <a:ea typeface="+mn-ea"/>
                <a:cs typeface="+mn-cs"/>
              </a:rPr>
              <a:t>See it Right</a:t>
            </a:r>
            <a:r>
              <a:rPr lang="en-GB" sz="1200" b="0" i="0" u="none" strike="noStrike" kern="1200" baseline="0" dirty="0" smtClean="0">
                <a:solidFill>
                  <a:schemeClr val="tx1"/>
                </a:solidFill>
                <a:latin typeface="+mn-lt"/>
                <a:ea typeface="+mn-ea"/>
                <a:cs typeface="+mn-cs"/>
              </a:rPr>
              <a:t>), use inclusive imagery representing the target audience and provide contact details for email, telephone and </a:t>
            </a:r>
            <a:r>
              <a:rPr lang="en-GB" sz="1200" b="0" i="0" u="none" strike="noStrike" kern="1200" baseline="0" dirty="0" err="1" smtClean="0">
                <a:solidFill>
                  <a:schemeClr val="tx1"/>
                </a:solidFill>
                <a:latin typeface="+mn-lt"/>
                <a:ea typeface="+mn-ea"/>
                <a:cs typeface="+mn-cs"/>
              </a:rPr>
              <a:t>textphone</a:t>
            </a:r>
            <a:r>
              <a:rPr lang="en-GB" sz="1200" b="0" i="0" u="none" strike="noStrike" kern="1200" baseline="0" dirty="0" smtClean="0">
                <a:solidFill>
                  <a:schemeClr val="tx1"/>
                </a:solidFill>
                <a:latin typeface="+mn-lt"/>
                <a:ea typeface="+mn-ea"/>
                <a:cs typeface="+mn-cs"/>
              </a:rPr>
              <a:t> to ensure that communication is inclusive.</a:t>
            </a:r>
          </a:p>
          <a:p>
            <a:endParaRPr lang="en-GB" baseline="0" dirty="0" smtClean="0"/>
          </a:p>
          <a:p>
            <a:r>
              <a:rPr lang="en-GB" baseline="0" dirty="0" smtClean="0"/>
              <a:t>Where to get See it Right pack from. </a:t>
            </a:r>
          </a:p>
          <a:p>
            <a:r>
              <a:rPr lang="en-GB" sz="1200" b="0" i="0" kern="1200" dirty="0" smtClean="0">
                <a:solidFill>
                  <a:schemeClr val="tx1"/>
                </a:solidFill>
                <a:effectLst/>
                <a:latin typeface="+mn-lt"/>
                <a:ea typeface="+mn-ea"/>
                <a:cs typeface="+mn-cs"/>
              </a:rPr>
              <a:t>order a copy by calling 0303 123 9999 or email </a:t>
            </a:r>
            <a:r>
              <a:rPr lang="en-GB" sz="1200" b="0" i="0" u="sng" kern="1200" dirty="0" smtClean="0">
                <a:solidFill>
                  <a:schemeClr val="tx1"/>
                </a:solidFill>
                <a:effectLst/>
                <a:latin typeface="+mn-lt"/>
                <a:ea typeface="+mn-ea"/>
                <a:cs typeface="+mn-cs"/>
                <a:hlinkClick r:id="rId3"/>
              </a:rPr>
              <a:t>shop@rnib.org.uk</a:t>
            </a:r>
            <a:r>
              <a:rPr lang="en-GB" sz="1200" b="0" i="0" kern="1200" dirty="0" smtClean="0">
                <a:solidFill>
                  <a:schemeClr val="tx1"/>
                </a:solidFill>
                <a:effectLst/>
                <a:latin typeface="+mn-lt"/>
                <a:ea typeface="+mn-ea"/>
                <a:cs typeface="+mn-cs"/>
              </a:rPr>
              <a:t>.</a:t>
            </a:r>
            <a:endParaRPr lang="en-GB" baseline="0" dirty="0" smtClean="0"/>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Making website more accessible.</a:t>
            </a:r>
          </a:p>
          <a:p>
            <a:r>
              <a:rPr lang="en-GB" sz="1200" b="0" i="0" u="none" strike="noStrike" kern="1200" baseline="0" dirty="0" smtClean="0">
                <a:solidFill>
                  <a:schemeClr val="tx1"/>
                </a:solidFill>
                <a:latin typeface="+mn-lt"/>
                <a:ea typeface="+mn-ea"/>
                <a:cs typeface="+mn-cs"/>
              </a:rPr>
              <a:t>Web accessibility code of practice – RNIB guidance. Info in the resource.</a:t>
            </a:r>
          </a:p>
          <a:p>
            <a:endParaRPr lang="en-GB"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49</a:t>
            </a:fld>
            <a:endParaRPr lang="en-GB"/>
          </a:p>
        </p:txBody>
      </p:sp>
    </p:spTree>
    <p:extLst>
      <p:ext uri="{BB962C8B-B14F-4D97-AF65-F5344CB8AC3E}">
        <p14:creationId xmlns:p14="http://schemas.microsoft.com/office/powerpoint/2010/main" val="3115137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0" dirty="0" smtClean="0">
                <a:latin typeface="Arial" panose="020B0604020202020204" pitchFamily="34" charset="0"/>
                <a:cs typeface="Arial" panose="020B0604020202020204" pitchFamily="34" charset="0"/>
              </a:rPr>
              <a:t>So we’re going to start with your goals. </a:t>
            </a:r>
          </a:p>
          <a:p>
            <a:endParaRPr lang="en-GB" b="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latin typeface="Arial" panose="020B0604020202020204" pitchFamily="34" charset="0"/>
                <a:cs typeface="Arial" panose="020B0604020202020204" pitchFamily="34" charset="0"/>
              </a:rPr>
              <a:t>Please write down your marketing goals for how many more disabled people you</a:t>
            </a:r>
            <a:r>
              <a:rPr lang="en-GB" b="0" baseline="0" dirty="0" smtClean="0">
                <a:latin typeface="Arial" panose="020B0604020202020204" pitchFamily="34" charset="0"/>
                <a:cs typeface="Arial" panose="020B0604020202020204" pitchFamily="34" charset="0"/>
              </a:rPr>
              <a:t> want using your gym in the next 6 months. If you don’t have specific goals, then have a think about what might be </a:t>
            </a:r>
          </a:p>
          <a:p>
            <a:endParaRPr lang="en-GB" b="0" baseline="0" dirty="0" smtClean="0">
              <a:latin typeface="Arial" panose="020B0604020202020204" pitchFamily="34" charset="0"/>
              <a:cs typeface="Arial" panose="020B0604020202020204" pitchFamily="34" charset="0"/>
            </a:endParaRPr>
          </a:p>
          <a:p>
            <a:r>
              <a:rPr lang="en-GB" b="0" baseline="0" dirty="0" smtClean="0">
                <a:latin typeface="Arial" panose="020B0604020202020204" pitchFamily="34" charset="0"/>
                <a:cs typeface="Arial" panose="020B0604020202020204" pitchFamily="34" charset="0"/>
              </a:rPr>
              <a:t>Does anyone have set goals around this? WRITE ON FLIPCHART. Have discussion around what goals might be appropriate.</a:t>
            </a:r>
          </a:p>
          <a:p>
            <a:endParaRPr lang="en-GB" b="0" baseline="0" dirty="0" smtClean="0">
              <a:latin typeface="Arial" panose="020B0604020202020204" pitchFamily="34" charset="0"/>
              <a:cs typeface="Arial" panose="020B0604020202020204" pitchFamily="34" charset="0"/>
            </a:endParaRPr>
          </a:p>
          <a:p>
            <a:r>
              <a:rPr lang="en-GB" dirty="0" smtClean="0"/>
              <a:t>I’m going to cover a lot</a:t>
            </a:r>
            <a:r>
              <a:rPr lang="en-GB" baseline="0" dirty="0" smtClean="0"/>
              <a:t> of ideas, resources, suggestions today. Which ones you use will depend on your own situation. There might be some parts where your facility is very strong, and there might be some parts where you particularly need help</a:t>
            </a:r>
            <a:r>
              <a:rPr lang="en-GB" b="0" baseline="0" dirty="0" smtClean="0">
                <a:latin typeface="Arial" panose="020B0604020202020204" pitchFamily="34" charset="0"/>
                <a:cs typeface="Arial" panose="020B0604020202020204" pitchFamily="34" charset="0"/>
              </a:rPr>
              <a:t>, in which case take lots of notes there about what to do.</a:t>
            </a:r>
            <a:endParaRPr lang="en-GB" dirty="0"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a:solidFill>
                  <a:schemeClr val="tx1"/>
                </a:solidFill>
                <a:latin typeface="Calibri" panose="020F0502020204030204" pitchFamily="34" charset="0"/>
                <a:cs typeface="Arial" panose="020B0604020202020204" pitchFamily="34" charset="0"/>
              </a:defRPr>
            </a:lvl1pPr>
            <a:lvl2pPr marL="742950" indent="-285750" defTabSz="957263" eaLnBrk="0" hangingPunct="0">
              <a:defRPr>
                <a:solidFill>
                  <a:schemeClr val="tx1"/>
                </a:solidFill>
                <a:latin typeface="Calibri" panose="020F0502020204030204" pitchFamily="34" charset="0"/>
                <a:cs typeface="Arial" panose="020B0604020202020204" pitchFamily="34" charset="0"/>
              </a:defRPr>
            </a:lvl2pPr>
            <a:lvl3pPr marL="1143000" indent="-228600" defTabSz="957263" eaLnBrk="0" hangingPunct="0">
              <a:defRPr>
                <a:solidFill>
                  <a:schemeClr val="tx1"/>
                </a:solidFill>
                <a:latin typeface="Calibri" panose="020F0502020204030204" pitchFamily="34" charset="0"/>
                <a:cs typeface="Arial" panose="020B0604020202020204" pitchFamily="34" charset="0"/>
              </a:defRPr>
            </a:lvl3pPr>
            <a:lvl4pPr marL="1600200" indent="-228600" defTabSz="957263" eaLnBrk="0" hangingPunct="0">
              <a:defRPr>
                <a:solidFill>
                  <a:schemeClr val="tx1"/>
                </a:solidFill>
                <a:latin typeface="Calibri" panose="020F0502020204030204" pitchFamily="34" charset="0"/>
                <a:cs typeface="Arial" panose="020B0604020202020204" pitchFamily="34" charset="0"/>
              </a:defRPr>
            </a:lvl4pPr>
            <a:lvl5pPr marL="2057400" indent="-228600" defTabSz="957263" eaLnBrk="0" hangingPunct="0">
              <a:defRPr>
                <a:solidFill>
                  <a:schemeClr val="tx1"/>
                </a:solidFill>
                <a:latin typeface="Calibri" panose="020F0502020204030204" pitchFamily="34" charset="0"/>
                <a:cs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C9FF67A-5D19-4206-8C0F-B9321A003D24}" type="slidenum">
              <a:rPr lang="en-GB">
                <a:latin typeface="Arial" panose="020B0604020202020204" pitchFamily="34" charset="0"/>
              </a:rPr>
              <a:pPr eaLnBrk="1" hangingPunct="1"/>
              <a:t>4</a:t>
            </a:fld>
            <a:endParaRPr lang="en-GB">
              <a:latin typeface="Arial" panose="020B0604020202020204" pitchFamily="34" charset="0"/>
            </a:endParaRPr>
          </a:p>
        </p:txBody>
      </p:sp>
    </p:spTree>
    <p:extLst>
      <p:ext uri="{BB962C8B-B14F-4D97-AF65-F5344CB8AC3E}">
        <p14:creationId xmlns:p14="http://schemas.microsoft.com/office/powerpoint/2010/main" val="19302333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are all fonts which you can use. </a:t>
            </a:r>
            <a:endParaRPr lang="en-GB"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50</a:t>
            </a:fld>
            <a:endParaRPr lang="en-GB"/>
          </a:p>
        </p:txBody>
      </p:sp>
    </p:spTree>
    <p:extLst>
      <p:ext uri="{BB962C8B-B14F-4D97-AF65-F5344CB8AC3E}">
        <p14:creationId xmlns:p14="http://schemas.microsoft.com/office/powerpoint/2010/main" val="21285323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These are all ones which you shouldn’t use.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Write in 14 point or higher.</a:t>
            </a:r>
            <a:r>
              <a:rPr lang="en-GB" baseline="0" dirty="0" smtClean="0"/>
              <a:t> For posters Research from the RNIB showed that there is an improvement of 30% in reading speed for every increase of 1 point above 10 point font.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Don’t use italics, underlining or block capitals.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a:r>
            <a:br>
              <a:rPr lang="en-GB" baseline="0" dirty="0" smtClean="0"/>
            </a:br>
            <a:endParaRPr lang="en-GB" dirty="0" smtClean="0"/>
          </a:p>
        </p:txBody>
      </p:sp>
      <p:sp>
        <p:nvSpPr>
          <p:cNvPr id="4" name="Slide Number Placeholder 3"/>
          <p:cNvSpPr>
            <a:spLocks noGrp="1"/>
          </p:cNvSpPr>
          <p:nvPr>
            <p:ph type="sldNum" sz="quarter" idx="10"/>
          </p:nvPr>
        </p:nvSpPr>
        <p:spPr/>
        <p:txBody>
          <a:bodyPr/>
          <a:lstStyle/>
          <a:p>
            <a:fld id="{403D3995-973D-45AD-ADB2-B475C19A473A}" type="slidenum">
              <a:rPr lang="en-GB" smtClean="0"/>
              <a:pPr/>
              <a:t>51</a:t>
            </a:fld>
            <a:endParaRPr lang="en-GB"/>
          </a:p>
        </p:txBody>
      </p:sp>
    </p:spTree>
    <p:extLst>
      <p:ext uri="{BB962C8B-B14F-4D97-AF65-F5344CB8AC3E}">
        <p14:creationId xmlns:p14="http://schemas.microsoft.com/office/powerpoint/2010/main" val="16455930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Leave enough space between lines.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Left align text. Don’t centre it, don’t right align it and don’t justify it.</a:t>
            </a:r>
            <a:endParaRPr lang="en-GB"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52</a:t>
            </a:fld>
            <a:endParaRPr lang="en-GB"/>
          </a:p>
        </p:txBody>
      </p:sp>
    </p:spTree>
    <p:extLst>
      <p:ext uri="{BB962C8B-B14F-4D97-AF65-F5344CB8AC3E}">
        <p14:creationId xmlns:p14="http://schemas.microsoft.com/office/powerpoint/2010/main" val="33249313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Make sure you’ve got a strong contrast between the text and the background. This is a example of bad contrast. Black on white is fine. </a:t>
            </a:r>
            <a:endParaRPr lang="en-GB" dirty="0" smtClean="0"/>
          </a:p>
        </p:txBody>
      </p:sp>
      <p:sp>
        <p:nvSpPr>
          <p:cNvPr id="4" name="Slide Number Placeholder 3"/>
          <p:cNvSpPr>
            <a:spLocks noGrp="1"/>
          </p:cNvSpPr>
          <p:nvPr>
            <p:ph type="sldNum" sz="quarter" idx="10"/>
          </p:nvPr>
        </p:nvSpPr>
        <p:spPr/>
        <p:txBody>
          <a:bodyPr/>
          <a:lstStyle/>
          <a:p>
            <a:fld id="{403D3995-973D-45AD-ADB2-B475C19A473A}" type="slidenum">
              <a:rPr lang="en-GB" smtClean="0"/>
              <a:pPr/>
              <a:t>53</a:t>
            </a:fld>
            <a:endParaRPr lang="en-GB"/>
          </a:p>
        </p:txBody>
      </p:sp>
    </p:spTree>
    <p:extLst>
      <p:ext uri="{BB962C8B-B14F-4D97-AF65-F5344CB8AC3E}">
        <p14:creationId xmlns:p14="http://schemas.microsoft.com/office/powerpoint/2010/main" val="33051865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let’s run through what’s good about this. READ THROUGH COMMENTS ON THE SIDE. </a:t>
            </a:r>
            <a:endParaRPr lang="en-GB"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54</a:t>
            </a:fld>
            <a:endParaRPr lang="en-GB"/>
          </a:p>
        </p:txBody>
      </p:sp>
    </p:spTree>
    <p:extLst>
      <p:ext uri="{BB962C8B-B14F-4D97-AF65-F5344CB8AC3E}">
        <p14:creationId xmlns:p14="http://schemas.microsoft.com/office/powerpoint/2010/main" val="37957324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a:t>
            </a:r>
            <a:r>
              <a:rPr lang="en-GB" baseline="0" dirty="0" smtClean="0"/>
              <a:t> could be improved on this poster?</a:t>
            </a:r>
            <a:endParaRPr lang="en-GB" dirty="0" smtClean="0"/>
          </a:p>
          <a:p>
            <a:endParaRPr lang="en-GB" dirty="0" smtClean="0"/>
          </a:p>
          <a:p>
            <a:pPr marL="171450" indent="-171450">
              <a:buFont typeface="Arial" panose="020B0604020202020204" pitchFamily="34" charset="0"/>
              <a:buChar char="•"/>
            </a:pPr>
            <a:r>
              <a:rPr lang="en-GB" dirty="0" smtClean="0"/>
              <a:t>Stronger enough contrast between letters and background in headline, sub-heading</a:t>
            </a:r>
            <a:r>
              <a:rPr lang="en-GB" baseline="0" dirty="0" smtClean="0"/>
              <a:t> and text at bottom.</a:t>
            </a:r>
          </a:p>
          <a:p>
            <a:pPr marL="171450" indent="-171450">
              <a:buFont typeface="Arial" panose="020B0604020202020204" pitchFamily="34" charset="0"/>
              <a:buChar char="•"/>
            </a:pPr>
            <a:r>
              <a:rPr lang="en-GB" baseline="0" dirty="0" smtClean="0"/>
              <a:t>Better picture</a:t>
            </a:r>
          </a:p>
          <a:p>
            <a:pPr marL="171450" indent="-171450">
              <a:buFont typeface="Arial" panose="020B0604020202020204" pitchFamily="34" charset="0"/>
              <a:buChar char="•"/>
            </a:pPr>
            <a:r>
              <a:rPr lang="en-GB" baseline="0" dirty="0" smtClean="0"/>
              <a:t>Mention appropriate offers (e.g. bring along a </a:t>
            </a:r>
          </a:p>
          <a:p>
            <a:pPr marL="171450" indent="-171450">
              <a:buFont typeface="Arial" panose="020B0604020202020204" pitchFamily="34" charset="0"/>
              <a:buChar char="•"/>
            </a:pPr>
            <a:r>
              <a:rPr lang="en-GB" baseline="0" dirty="0" smtClean="0"/>
              <a:t>Mention alternative formats of poster</a:t>
            </a:r>
          </a:p>
          <a:p>
            <a:pPr marL="171450" indent="-171450">
              <a:buFont typeface="Arial" panose="020B0604020202020204" pitchFamily="34" charset="0"/>
              <a:buChar char="•"/>
            </a:pPr>
            <a:r>
              <a:rPr lang="en-GB" baseline="0" dirty="0" smtClean="0"/>
              <a:t>Mention that you’re IFI accredited</a:t>
            </a:r>
          </a:p>
          <a:p>
            <a:pPr marL="171450" indent="-171450">
              <a:buFont typeface="Arial" panose="020B0604020202020204" pitchFamily="34" charset="0"/>
              <a:buChar char="•"/>
            </a:pPr>
            <a:r>
              <a:rPr lang="en-GB" baseline="0" dirty="0" smtClean="0"/>
              <a:t>12 month contract – though that might be outside your control</a:t>
            </a:r>
          </a:p>
          <a:p>
            <a:pPr marL="171450" indent="-171450">
              <a:buFont typeface="Arial" panose="020B0604020202020204" pitchFamily="34" charset="0"/>
              <a:buChar char="•"/>
            </a:pPr>
            <a:r>
              <a:rPr lang="en-GB" baseline="0" dirty="0" smtClean="0"/>
              <a:t>Mention text relay</a:t>
            </a:r>
          </a:p>
          <a:p>
            <a:pPr marL="171450" indent="-171450">
              <a:buFont typeface="Arial" panose="020B0604020202020204" pitchFamily="34" charset="0"/>
              <a:buChar char="•"/>
            </a:pPr>
            <a:r>
              <a:rPr lang="en-GB" baseline="0" dirty="0" smtClean="0"/>
              <a:t>Change from italic</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endParaRPr lang="en-GB" dirty="0" smtClean="0"/>
          </a:p>
          <a:p>
            <a:endParaRPr lang="en-GB"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55</a:t>
            </a:fld>
            <a:endParaRPr lang="en-GB"/>
          </a:p>
        </p:txBody>
      </p:sp>
    </p:spTree>
    <p:extLst>
      <p:ext uri="{BB962C8B-B14F-4D97-AF65-F5344CB8AC3E}">
        <p14:creationId xmlns:p14="http://schemas.microsoft.com/office/powerpoint/2010/main" val="2824629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latin typeface="Arial" panose="020B0604020202020204" pitchFamily="34" charset="0"/>
                <a:cs typeface="Arial" panose="020B0604020202020204" pitchFamily="34" charset="0"/>
              </a:rPr>
              <a:t>Please can everyone stand up. </a:t>
            </a:r>
          </a:p>
          <a:p>
            <a:endParaRPr lang="en-GB" dirty="0" smtClean="0">
              <a:latin typeface="Arial" panose="020B0604020202020204" pitchFamily="34" charset="0"/>
              <a:cs typeface="Arial" panose="020B0604020202020204" pitchFamily="34" charset="0"/>
            </a:endParaRPr>
          </a:p>
          <a:p>
            <a:pPr>
              <a:buFontTx/>
              <a:buChar char="•"/>
            </a:pPr>
            <a:r>
              <a:rPr lang="en-GB" dirty="0" smtClean="0">
                <a:latin typeface="Arial" panose="020B0604020202020204" pitchFamily="34" charset="0"/>
                <a:cs typeface="Arial" panose="020B0604020202020204" pitchFamily="34" charset="0"/>
              </a:rPr>
              <a:t> </a:t>
            </a:r>
            <a:r>
              <a:rPr lang="en-GB" b="1" dirty="0" smtClean="0">
                <a:latin typeface="Arial" panose="020B0604020202020204" pitchFamily="34" charset="0"/>
                <a:cs typeface="Arial" panose="020B0604020202020204" pitchFamily="34" charset="0"/>
              </a:rPr>
              <a:t>come to the front if you like marketing</a:t>
            </a:r>
            <a:r>
              <a:rPr lang="en-GB" dirty="0" smtClean="0">
                <a:latin typeface="Arial" panose="020B0604020202020204" pitchFamily="34" charset="0"/>
                <a:cs typeface="Arial" panose="020B0604020202020204" pitchFamily="34" charset="0"/>
              </a:rPr>
              <a:t>, back if you hate it</a:t>
            </a:r>
          </a:p>
          <a:p>
            <a:pPr>
              <a:buFontTx/>
              <a:buChar char="•"/>
            </a:pPr>
            <a:r>
              <a:rPr lang="en-GB" dirty="0" smtClean="0">
                <a:latin typeface="Arial" panose="020B0604020202020204" pitchFamily="34" charset="0"/>
                <a:cs typeface="Arial" panose="020B0604020202020204" pitchFamily="34" charset="0"/>
              </a:rPr>
              <a:t> come to the front if you spend 10 hours or more per week doing any kind of marketing (e.g. talking to groups, networking, asking people for referrals, online marketing, talking to partners, anything</a:t>
            </a:r>
            <a:r>
              <a:rPr lang="en-GB" baseline="0" dirty="0" smtClean="0">
                <a:latin typeface="Arial" panose="020B0604020202020204" pitchFamily="34" charset="0"/>
                <a:cs typeface="Arial" panose="020B0604020202020204" pitchFamily="34" charset="0"/>
              </a:rPr>
              <a:t> that’s focussed on getting more people through the door</a:t>
            </a:r>
            <a:r>
              <a:rPr lang="en-GB" dirty="0" smtClean="0">
                <a:latin typeface="Arial" panose="020B0604020202020204" pitchFamily="34" charset="0"/>
                <a:cs typeface="Arial" panose="020B0604020202020204" pitchFamily="34" charset="0"/>
              </a:rPr>
              <a:t>). So come to the front if you do 10 hours or more doing that, go</a:t>
            </a:r>
            <a:r>
              <a:rPr lang="en-GB" baseline="0" dirty="0" smtClean="0">
                <a:latin typeface="Arial" panose="020B0604020202020204" pitchFamily="34" charset="0"/>
                <a:cs typeface="Arial" panose="020B0604020202020204" pitchFamily="34" charset="0"/>
              </a:rPr>
              <a:t> to the back if you do 0 hours per week, and everyone else arrange yourself in between.</a:t>
            </a:r>
          </a:p>
          <a:p>
            <a:pPr>
              <a:buFontTx/>
              <a:buChar char="•"/>
            </a:pPr>
            <a:endParaRPr lang="en-GB" baseline="0" dirty="0" smtClean="0">
              <a:latin typeface="Arial" panose="020B0604020202020204" pitchFamily="34" charset="0"/>
              <a:cs typeface="Arial" panose="020B0604020202020204" pitchFamily="34" charset="0"/>
            </a:endParaRPr>
          </a:p>
          <a:p>
            <a:pPr>
              <a:buFontTx/>
              <a:buNone/>
            </a:pPr>
            <a:r>
              <a:rPr lang="en-GB" baseline="0" dirty="0" smtClean="0">
                <a:latin typeface="Arial" panose="020B0604020202020204" pitchFamily="34" charset="0"/>
                <a:cs typeface="Arial" panose="020B0604020202020204" pitchFamily="34" charset="0"/>
              </a:rPr>
              <a:t>That’s great. Everyone please sit down again. </a:t>
            </a:r>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Marketing’s something that you need to put a good amount of time into.</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You need to </a:t>
            </a:r>
            <a:r>
              <a:rPr lang="en-US" b="1" dirty="0" smtClean="0">
                <a:latin typeface="Arial" panose="020B0604020202020204" pitchFamily="34" charset="0"/>
                <a:cs typeface="Arial" panose="020B0604020202020204" pitchFamily="34" charset="0"/>
              </a:rPr>
              <a:t>do some every week</a:t>
            </a:r>
            <a:r>
              <a:rPr lang="en-US" dirty="0" smtClean="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Luckily, however, it’s not THAT difficult. It’s not a piece of cake. But it’s not rocket science either. After all, if I can do it then it can’t be that hard.</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Now please can you write down </a:t>
            </a:r>
            <a:r>
              <a:rPr lang="en-GB" b="1" dirty="0" smtClean="0">
                <a:latin typeface="Arial" panose="020B0604020202020204" pitchFamily="34" charset="0"/>
                <a:cs typeface="Arial" panose="020B0604020202020204" pitchFamily="34" charset="0"/>
              </a:rPr>
              <a:t>what resources </a:t>
            </a:r>
            <a:r>
              <a:rPr lang="en-GB" dirty="0" smtClean="0">
                <a:latin typeface="Arial" panose="020B0604020202020204" pitchFamily="34" charset="0"/>
                <a:cs typeface="Arial" panose="020B0604020202020204" pitchFamily="34" charset="0"/>
              </a:rPr>
              <a:t>you have available.</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How much </a:t>
            </a:r>
            <a:r>
              <a:rPr lang="en-GB" b="1" dirty="0" smtClean="0">
                <a:latin typeface="Arial" panose="020B0604020202020204" pitchFamily="34" charset="0"/>
                <a:cs typeface="Arial" panose="020B0604020202020204" pitchFamily="34" charset="0"/>
              </a:rPr>
              <a:t>time</a:t>
            </a:r>
            <a:r>
              <a:rPr lang="en-GB" dirty="0" smtClean="0">
                <a:latin typeface="Arial" panose="020B0604020202020204" pitchFamily="34" charset="0"/>
                <a:cs typeface="Arial" panose="020B0604020202020204" pitchFamily="34" charset="0"/>
              </a:rPr>
              <a:t> do you have available? It’s not easy, going to take work.</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Arial" panose="020B0604020202020204" pitchFamily="34" charset="0"/>
                <a:cs typeface="Arial" panose="020B0604020202020204" pitchFamily="34" charset="0"/>
              </a:rPr>
              <a:t>What budget</a:t>
            </a:r>
            <a:r>
              <a:rPr lang="en-GB" baseline="0" dirty="0" smtClean="0">
                <a:latin typeface="Arial" panose="020B0604020202020204" pitchFamily="34" charset="0"/>
                <a:cs typeface="Arial" panose="020B0604020202020204" pitchFamily="34" charset="0"/>
              </a:rPr>
              <a:t> do you have?</a:t>
            </a:r>
          </a:p>
          <a:p>
            <a:r>
              <a:rPr lang="en-GB" dirty="0" smtClean="0">
                <a:latin typeface="Arial" panose="020B0604020202020204" pitchFamily="34" charset="0"/>
                <a:cs typeface="Arial" panose="020B0604020202020204" pitchFamily="34" charset="0"/>
              </a:rPr>
              <a:t>What </a:t>
            </a:r>
            <a:r>
              <a:rPr lang="en-GB" b="1" dirty="0" smtClean="0">
                <a:latin typeface="Arial" panose="020B0604020202020204" pitchFamily="34" charset="0"/>
                <a:cs typeface="Arial" panose="020B0604020202020204" pitchFamily="34" charset="0"/>
              </a:rPr>
              <a:t>other resources </a:t>
            </a:r>
            <a:r>
              <a:rPr lang="en-GB" dirty="0" smtClean="0">
                <a:latin typeface="Arial" panose="020B0604020202020204" pitchFamily="34" charset="0"/>
                <a:cs typeface="Arial" panose="020B0604020202020204" pitchFamily="34" charset="0"/>
              </a:rPr>
              <a:t>do you have? Anybody internally</a:t>
            </a:r>
            <a:r>
              <a:rPr lang="en-GB" baseline="0" dirty="0" smtClean="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who can help? Partners that you already work with that you can use to reach disabled people.</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ASK PEOPLE</a:t>
            </a:r>
            <a:r>
              <a:rPr lang="en-GB" baseline="0" dirty="0" smtClean="0">
                <a:latin typeface="Arial" panose="020B0604020202020204" pitchFamily="34" charset="0"/>
                <a:cs typeface="Arial" panose="020B0604020202020204" pitchFamily="34" charset="0"/>
              </a:rPr>
              <a:t> TO SHARE SOME OF THEIR RESOURCES.</a:t>
            </a:r>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 </a:t>
            </a:r>
          </a:p>
          <a:p>
            <a:r>
              <a:rPr lang="en-GB" dirty="0" smtClean="0">
                <a:latin typeface="Arial" panose="020B0604020202020204" pitchFamily="34" charset="0"/>
                <a:cs typeface="Arial" panose="020B0604020202020204" pitchFamily="34" charset="0"/>
              </a:rPr>
              <a:t>Write on flipchart.</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a:solidFill>
                  <a:schemeClr val="tx1"/>
                </a:solidFill>
                <a:latin typeface="Calibri" panose="020F0502020204030204" pitchFamily="34" charset="0"/>
                <a:cs typeface="Arial" panose="020B0604020202020204" pitchFamily="34" charset="0"/>
              </a:defRPr>
            </a:lvl1pPr>
            <a:lvl2pPr marL="742950" indent="-285750" defTabSz="957263" eaLnBrk="0" hangingPunct="0">
              <a:defRPr>
                <a:solidFill>
                  <a:schemeClr val="tx1"/>
                </a:solidFill>
                <a:latin typeface="Calibri" panose="020F0502020204030204" pitchFamily="34" charset="0"/>
                <a:cs typeface="Arial" panose="020B0604020202020204" pitchFamily="34" charset="0"/>
              </a:defRPr>
            </a:lvl2pPr>
            <a:lvl3pPr marL="1143000" indent="-228600" defTabSz="957263" eaLnBrk="0" hangingPunct="0">
              <a:defRPr>
                <a:solidFill>
                  <a:schemeClr val="tx1"/>
                </a:solidFill>
                <a:latin typeface="Calibri" panose="020F0502020204030204" pitchFamily="34" charset="0"/>
                <a:cs typeface="Arial" panose="020B0604020202020204" pitchFamily="34" charset="0"/>
              </a:defRPr>
            </a:lvl3pPr>
            <a:lvl4pPr marL="1600200" indent="-228600" defTabSz="957263" eaLnBrk="0" hangingPunct="0">
              <a:defRPr>
                <a:solidFill>
                  <a:schemeClr val="tx1"/>
                </a:solidFill>
                <a:latin typeface="Calibri" panose="020F0502020204030204" pitchFamily="34" charset="0"/>
                <a:cs typeface="Arial" panose="020B0604020202020204" pitchFamily="34" charset="0"/>
              </a:defRPr>
            </a:lvl4pPr>
            <a:lvl5pPr marL="2057400" indent="-228600" defTabSz="957263" eaLnBrk="0" hangingPunct="0">
              <a:defRPr>
                <a:solidFill>
                  <a:schemeClr val="tx1"/>
                </a:solidFill>
                <a:latin typeface="Calibri" panose="020F0502020204030204" pitchFamily="34" charset="0"/>
                <a:cs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D47ED6F-81F4-4706-B74D-CBD4E0B7DE81}" type="slidenum">
              <a:rPr lang="en-GB">
                <a:latin typeface="Arial" panose="020B0604020202020204" pitchFamily="34" charset="0"/>
              </a:rPr>
              <a:pPr eaLnBrk="1" hangingPunct="1"/>
              <a:t>58</a:t>
            </a:fld>
            <a:endParaRPr lang="en-GB">
              <a:latin typeface="Arial" panose="020B0604020202020204" pitchFamily="34" charset="0"/>
            </a:endParaRPr>
          </a:p>
        </p:txBody>
      </p:sp>
    </p:spTree>
    <p:extLst>
      <p:ext uri="{BB962C8B-B14F-4D97-AF65-F5344CB8AC3E}">
        <p14:creationId xmlns:p14="http://schemas.microsoft.com/office/powerpoint/2010/main" val="33573347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Lots of what we’ve covered so far could</a:t>
            </a:r>
            <a:r>
              <a:rPr lang="en-GB" baseline="0" dirty="0" smtClean="0"/>
              <a:t> be appropriate for just making your existing marketing inclusive. But if you want to get the message out to more older people or specific disability groups then these are the </a:t>
            </a:r>
            <a:r>
              <a:rPr lang="en-GB" dirty="0" smtClean="0"/>
              <a:t>top 4 marketing tactics that I</a:t>
            </a:r>
            <a:r>
              <a:rPr lang="en-GB" baseline="0" dirty="0" smtClean="0"/>
              <a:t> recommend.</a:t>
            </a:r>
            <a:endParaRPr lang="en-GB"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59</a:t>
            </a:fld>
            <a:endParaRPr lang="en-GB"/>
          </a:p>
        </p:txBody>
      </p:sp>
    </p:spTree>
    <p:extLst>
      <p:ext uri="{BB962C8B-B14F-4D97-AF65-F5344CB8AC3E}">
        <p14:creationId xmlns:p14="http://schemas.microsoft.com/office/powerpoint/2010/main" val="39186465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start with</a:t>
            </a:r>
            <a:r>
              <a:rPr lang="en-GB" baseline="0" dirty="0" smtClean="0"/>
              <a:t> the over 55s. </a:t>
            </a:r>
            <a:r>
              <a:rPr lang="en-GB" dirty="0" smtClean="0"/>
              <a:t>What </a:t>
            </a:r>
            <a:r>
              <a:rPr lang="en-GB" dirty="0" smtClean="0"/>
              <a:t>are some</a:t>
            </a:r>
            <a:r>
              <a:rPr lang="en-GB" baseline="0" dirty="0" smtClean="0"/>
              <a:t> </a:t>
            </a:r>
            <a:r>
              <a:rPr lang="en-GB" dirty="0" smtClean="0"/>
              <a:t>partners you could work with to reach</a:t>
            </a:r>
            <a:r>
              <a:rPr lang="en-GB" baseline="0" dirty="0" smtClean="0"/>
              <a:t> </a:t>
            </a:r>
            <a:r>
              <a:rPr lang="en-GB" baseline="0" dirty="0" smtClean="0"/>
              <a:t>the over 55s</a:t>
            </a:r>
            <a:r>
              <a:rPr lang="en-GB" baseline="0" dirty="0" smtClean="0"/>
              <a:t>?</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Then give them my list.</a:t>
            </a:r>
          </a:p>
          <a:p>
            <a:endParaRPr lang="en-GB" baseline="0" dirty="0" smtClean="0"/>
          </a:p>
          <a:p>
            <a:pPr marL="0" indent="0">
              <a:buFont typeface="Arial" panose="020B0604020202020204" pitchFamily="34" charset="0"/>
              <a:buNone/>
            </a:pPr>
            <a:r>
              <a:rPr lang="en-GB" b="1" dirty="0" smtClean="0"/>
              <a:t>Over </a:t>
            </a:r>
            <a:r>
              <a:rPr lang="en-GB" b="1" dirty="0" smtClean="0"/>
              <a:t>55s </a:t>
            </a:r>
            <a:r>
              <a:rPr lang="en-GB" b="1" dirty="0" smtClean="0"/>
              <a:t>groups, or</a:t>
            </a:r>
            <a:r>
              <a:rPr lang="en-GB" b="1" baseline="0" dirty="0" smtClean="0"/>
              <a:t> groups with lots of over </a:t>
            </a:r>
            <a:r>
              <a:rPr lang="en-GB" b="1" baseline="0" dirty="0" smtClean="0"/>
              <a:t>55s</a:t>
            </a:r>
            <a:endParaRPr lang="en-GB" b="1" dirty="0" smtClean="0"/>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Friendship club</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Day centre</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WI</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Coffee mornings</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Bridge club</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Senior Citizen Group</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Lunch club</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Wives club</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Bingo and activities group</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Ladies social group</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Over 50s social group</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Men’s social group</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University of the 3</a:t>
            </a:r>
            <a:r>
              <a:rPr lang="en-GB" sz="1200" kern="1200" baseline="30000" dirty="0" smtClean="0">
                <a:solidFill>
                  <a:schemeClr val="tx1"/>
                </a:solidFill>
                <a:effectLst/>
                <a:latin typeface="+mn-lt"/>
                <a:ea typeface="+mn-ea"/>
                <a:cs typeface="+mn-cs"/>
              </a:rPr>
              <a:t>rd</a:t>
            </a:r>
            <a:r>
              <a:rPr lang="en-GB" sz="1200" kern="1200" dirty="0" smtClean="0">
                <a:solidFill>
                  <a:schemeClr val="tx1"/>
                </a:solidFill>
                <a:effectLst/>
                <a:latin typeface="+mn-lt"/>
                <a:ea typeface="+mn-ea"/>
                <a:cs typeface="+mn-cs"/>
              </a:rPr>
              <a:t> Age</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Pensioner Action group</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Lunch club</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Weight watchers</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Slimming World</a:t>
            </a:r>
          </a:p>
          <a:p>
            <a:pPr marL="171450" lvl="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Promote in your local Age UK shops or offices</a:t>
            </a:r>
          </a:p>
          <a:p>
            <a:pPr marL="171450" lvl="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Other older people’s charity shops or offices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What are some </a:t>
            </a:r>
            <a:r>
              <a:rPr lang="en-GB" baseline="0" dirty="0" smtClean="0"/>
              <a:t>disability specific partners </a:t>
            </a:r>
            <a:r>
              <a:rPr lang="en-GB" baseline="0" dirty="0" smtClean="0"/>
              <a:t>you could work with to reach </a:t>
            </a:r>
            <a:r>
              <a:rPr lang="en-GB" baseline="0" dirty="0" smtClean="0"/>
              <a:t>disabled people?</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Then give them my list.</a:t>
            </a:r>
          </a:p>
          <a:p>
            <a:endParaRPr lang="en-GB" baseline="0" dirty="0" smtClean="0"/>
          </a:p>
          <a:p>
            <a:r>
              <a:rPr lang="en-GB" b="1" baseline="0" dirty="0" smtClean="0"/>
              <a:t>Disability specific groups</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local disability groups/ charities/ services/ organisations</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Social Services (council), Day Centres (council), Gateway Clubs (learning disability clubs – via </a:t>
            </a:r>
            <a:r>
              <a:rPr lang="en-GB" sz="1200" kern="1200" dirty="0" err="1" smtClean="0">
                <a:solidFill>
                  <a:schemeClr val="tx1"/>
                </a:solidFill>
                <a:effectLst/>
                <a:latin typeface="+mn-lt"/>
                <a:ea typeface="+mn-ea"/>
                <a:cs typeface="+mn-cs"/>
              </a:rPr>
              <a:t>Mencap</a:t>
            </a:r>
            <a:r>
              <a:rPr lang="en-GB" sz="1200" kern="1200" baseline="0" dirty="0" smtClean="0">
                <a:solidFill>
                  <a:schemeClr val="tx1"/>
                </a:solidFill>
                <a:effectLst/>
                <a:latin typeface="+mn-lt"/>
                <a:ea typeface="+mn-ea"/>
                <a:cs typeface="+mn-cs"/>
              </a:rPr>
              <a:t> for example)</a:t>
            </a:r>
            <a:r>
              <a:rPr lang="en-GB" sz="1200" kern="1200" dirty="0" smtClean="0">
                <a:solidFill>
                  <a:schemeClr val="tx1"/>
                </a:solidFill>
                <a:effectLst/>
                <a:latin typeface="+mn-lt"/>
                <a:ea typeface="+mn-ea"/>
                <a:cs typeface="+mn-cs"/>
              </a:rPr>
              <a:t>, Disability Sports Clubs (</a:t>
            </a:r>
            <a:r>
              <a:rPr lang="en-GB" sz="1200" kern="1200" dirty="0" err="1" smtClean="0">
                <a:solidFill>
                  <a:schemeClr val="tx1"/>
                </a:solidFill>
                <a:effectLst/>
                <a:latin typeface="+mn-lt"/>
                <a:ea typeface="+mn-ea"/>
                <a:cs typeface="+mn-cs"/>
              </a:rPr>
              <a:t>ParaSport</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Spogo)</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Hospital</a:t>
            </a:r>
            <a:r>
              <a:rPr lang="en-GB" sz="1200" kern="1200" baseline="0" dirty="0" smtClean="0">
                <a:solidFill>
                  <a:schemeClr val="tx1"/>
                </a:solidFill>
                <a:effectLst/>
                <a:latin typeface="+mn-lt"/>
                <a:ea typeface="+mn-ea"/>
                <a:cs typeface="+mn-cs"/>
              </a:rPr>
              <a:t> – explain work we did with Macmillan to get them referring people on</a:t>
            </a:r>
          </a:p>
          <a:p>
            <a:pPr marL="171450" indent="-171450">
              <a:buFont typeface="Arial" panose="020B0604020202020204" pitchFamily="34" charset="0"/>
              <a:buChar char="•"/>
            </a:pPr>
            <a:r>
              <a:rPr lang="en-GB" dirty="0" smtClean="0"/>
              <a:t>GP referral schemes</a:t>
            </a:r>
          </a:p>
          <a:p>
            <a:pPr marL="171450" indent="-171450">
              <a:buFont typeface="Arial" panose="020B0604020202020204" pitchFamily="34" charset="0"/>
              <a:buChar char="•"/>
            </a:pPr>
            <a:r>
              <a:rPr lang="en-GB" dirty="0" smtClean="0"/>
              <a:t>cancer referral schemes</a:t>
            </a:r>
          </a:p>
          <a:p>
            <a:pPr marL="171450" indent="-171450">
              <a:buFont typeface="Arial" panose="020B0604020202020204" pitchFamily="34" charset="0"/>
              <a:buChar char="•"/>
            </a:pPr>
            <a:r>
              <a:rPr lang="en-GB" dirty="0" smtClean="0"/>
              <a:t>cancer support groups</a:t>
            </a:r>
          </a:p>
          <a:p>
            <a:pPr marL="171450" indent="-171450">
              <a:buFont typeface="Arial" panose="020B0604020202020204" pitchFamily="34" charset="0"/>
              <a:buChar char="•"/>
            </a:pPr>
            <a:r>
              <a:rPr lang="en-GB" dirty="0" smtClean="0"/>
              <a:t>disability groups - where to find out about them</a:t>
            </a:r>
          </a:p>
          <a:p>
            <a:pPr marL="171450" indent="-171450">
              <a:buFont typeface="Arial" panose="020B0604020202020204" pitchFamily="34" charset="0"/>
              <a:buChar char="•"/>
            </a:pPr>
            <a:r>
              <a:rPr lang="en-GB" dirty="0" smtClean="0"/>
              <a:t>Carers (www.carersuk.org)</a:t>
            </a:r>
            <a:r>
              <a:rPr lang="en-GB" baseline="0" dirty="0" smtClean="0"/>
              <a:t> </a:t>
            </a:r>
            <a:endParaRPr lang="en-GB" dirty="0" smtClean="0"/>
          </a:p>
          <a:p>
            <a:pPr marL="171450" indent="-171450">
              <a:buFont typeface="Arial" panose="020B0604020202020204" pitchFamily="34" charset="0"/>
              <a:buChar char="•"/>
            </a:pPr>
            <a:r>
              <a:rPr lang="en-GB" dirty="0" smtClean="0"/>
              <a:t>any groups at local council who are in contact with carers</a:t>
            </a:r>
          </a:p>
          <a:p>
            <a:pPr marL="171450" indent="-171450">
              <a:buFont typeface="Arial" panose="020B0604020202020204" pitchFamily="34" charset="0"/>
              <a:buChar char="•"/>
            </a:pPr>
            <a:r>
              <a:rPr lang="en-GB" dirty="0" smtClean="0"/>
              <a:t>any good charities to link in with. RNIB, Hearing, BHF –</a:t>
            </a:r>
            <a:r>
              <a:rPr lang="en-GB" baseline="0" dirty="0" smtClean="0"/>
              <a:t> referrals.</a:t>
            </a:r>
          </a:p>
          <a:p>
            <a:pPr marL="171450" indent="-171450">
              <a:buFont typeface="Arial" panose="020B0604020202020204" pitchFamily="34" charset="0"/>
              <a:buChar char="•"/>
            </a:pPr>
            <a:endParaRPr lang="en-GB" baseline="0" dirty="0" smtClean="0"/>
          </a:p>
          <a:p>
            <a:pPr marL="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dirty="0" smtClean="0">
                <a:solidFill>
                  <a:schemeClr val="tx1"/>
                </a:solidFill>
                <a:effectLst/>
                <a:latin typeface="+mn-lt"/>
                <a:ea typeface="+mn-ea"/>
                <a:cs typeface="+mn-cs"/>
              </a:rPr>
              <a:t>People who benefit from specific services</a:t>
            </a:r>
            <a:r>
              <a:rPr lang="en-GB" sz="1200" kern="1200" dirty="0" smtClean="0">
                <a:solidFill>
                  <a:schemeClr val="tx1"/>
                </a:solidFill>
                <a:effectLst/>
                <a:latin typeface="+mn-lt"/>
                <a:ea typeface="+mn-ea"/>
                <a:cs typeface="+mn-cs"/>
              </a:rPr>
              <a:t> – e.g. Motability Schemes, health professionals, organisations that represent a specific impairment group.  The vast majority of disabled people do not attend a specific group as identified above.  There are however, ways in which you can reach large numbers of disabled people or target services that are more prevalently used by disabled people.  By giving thought to the organisations that you target, you can empower respected givers of information to act as advocates on behalf of the facility.</a:t>
            </a:r>
            <a:endParaRPr lang="en-GB"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GB" sz="1200" b="0" i="0" u="none" strike="noStrike" kern="1200" baseline="0" dirty="0" smtClean="0">
              <a:solidFill>
                <a:schemeClr val="tx1"/>
              </a:solidFill>
              <a:effectLst/>
              <a:latin typeface="+mn-lt"/>
              <a:ea typeface="+mn-ea"/>
              <a:cs typeface="+mn-cs"/>
            </a:endParaRPr>
          </a:p>
          <a:p>
            <a:r>
              <a:rPr lang="en-GB" dirty="0" smtClean="0">
                <a:latin typeface="Arial" panose="020B0604020202020204" pitchFamily="34" charset="0"/>
                <a:cs typeface="Arial" panose="020B0604020202020204" pitchFamily="34" charset="0"/>
              </a:rPr>
              <a:t>Who’s already doing this? How’s it working?</a:t>
            </a:r>
          </a:p>
          <a:p>
            <a:r>
              <a:rPr lang="en-GB" dirty="0" smtClean="0">
                <a:latin typeface="Arial" panose="020B0604020202020204" pitchFamily="34" charset="0"/>
                <a:cs typeface="Arial" panose="020B0604020202020204" pitchFamily="34" charset="0"/>
              </a:rPr>
              <a:t>If you’re planning on doing this then write down who’s doing it and when on your checklist.</a:t>
            </a:r>
          </a:p>
        </p:txBody>
      </p:sp>
      <p:sp>
        <p:nvSpPr>
          <p:cNvPr id="4" name="Slide Number Placeholder 3"/>
          <p:cNvSpPr>
            <a:spLocks noGrp="1"/>
          </p:cNvSpPr>
          <p:nvPr>
            <p:ph type="sldNum" sz="quarter" idx="10"/>
          </p:nvPr>
        </p:nvSpPr>
        <p:spPr/>
        <p:txBody>
          <a:bodyPr/>
          <a:lstStyle/>
          <a:p>
            <a:fld id="{403D3995-973D-45AD-ADB2-B475C19A473A}" type="slidenum">
              <a:rPr lang="en-GB" smtClean="0"/>
              <a:pPr/>
              <a:t>60</a:t>
            </a:fld>
            <a:endParaRPr lang="en-GB"/>
          </a:p>
        </p:txBody>
      </p:sp>
    </p:spTree>
    <p:extLst>
      <p:ext uri="{BB962C8B-B14F-4D97-AF65-F5344CB8AC3E}">
        <p14:creationId xmlns:p14="http://schemas.microsoft.com/office/powerpoint/2010/main" val="10966589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ran some research for Macmillan Cancer Support about</a:t>
            </a:r>
            <a:r>
              <a:rPr lang="en-GB" baseline="0" dirty="0" smtClean="0"/>
              <a:t> how to market physical activity to cancer survivors. We then ran a campaign for them to promote one of their physical activity programmes. That campaign completely filled their programme (with 120 people over the first year).</a:t>
            </a:r>
          </a:p>
          <a:p>
            <a:endParaRPr lang="en-GB" baseline="0" dirty="0" smtClean="0"/>
          </a:p>
          <a:p>
            <a:r>
              <a:rPr lang="en-GB" dirty="0" smtClean="0"/>
              <a:t>We found that the most effective</a:t>
            </a:r>
            <a:r>
              <a:rPr lang="en-GB" baseline="0" dirty="0" smtClean="0"/>
              <a:t> way to promote the campaign, by a long, long way, was to work through partners. Specifically the Cancer Nurses. We found that there were three things they needed to believe before they would refer someone on to the programme:</a:t>
            </a:r>
          </a:p>
          <a:p>
            <a:pPr marL="171450" indent="-171450">
              <a:buFont typeface="Arial" panose="020B0604020202020204" pitchFamily="34" charset="0"/>
              <a:buChar char="•"/>
            </a:pPr>
            <a:r>
              <a:rPr lang="en-GB" baseline="0" dirty="0" smtClean="0"/>
              <a:t>That physical activity was good for their patients</a:t>
            </a:r>
          </a:p>
          <a:p>
            <a:pPr marL="171450" indent="-171450">
              <a:buFont typeface="Arial" panose="020B0604020202020204" pitchFamily="34" charset="0"/>
              <a:buChar char="•"/>
            </a:pPr>
            <a:r>
              <a:rPr lang="en-GB" baseline="0" dirty="0" smtClean="0"/>
              <a:t>That the instructors were sufficiently qualified to deliver the programme</a:t>
            </a:r>
          </a:p>
          <a:p>
            <a:pPr marL="171450" indent="-171450">
              <a:buFont typeface="Arial" panose="020B0604020202020204" pitchFamily="34" charset="0"/>
              <a:buChar char="•"/>
            </a:pPr>
            <a:r>
              <a:rPr lang="en-GB" baseline="0" dirty="0" smtClean="0"/>
              <a:t>That it would be easy to refer someone on to the programme</a:t>
            </a:r>
          </a:p>
          <a:p>
            <a:endParaRPr lang="en-GB" baseline="0" dirty="0" smtClean="0"/>
          </a:p>
          <a:p>
            <a:r>
              <a:rPr lang="en-GB" baseline="0" dirty="0" smtClean="0"/>
              <a:t>To convince them of the first two we put together a presentation and Macmillan put together a report which convinced them of the benefits of physical activity. In the presentation we also covered the ways in which the instructors were qualified to deliver the programme. The delivery team met with them, and used this presentation to get them on board. </a:t>
            </a:r>
          </a:p>
          <a:p>
            <a:endParaRPr lang="en-GB" baseline="0" dirty="0" smtClean="0"/>
          </a:p>
          <a:p>
            <a:r>
              <a:rPr lang="en-GB" baseline="0" dirty="0" smtClean="0"/>
              <a:t>We also developed some very simple referral forms. These were A5 in size, and had a small amount of information on the left hand side, a form with space for a few details on the right hand side. A freepost address on the back, and a fax number on there. We found that 70% of health professionals used fax to send these in, so it’s vital that you have a fax number they can send to if you want to work with them.</a:t>
            </a:r>
          </a:p>
          <a:p>
            <a:endParaRPr lang="en-GB" baseline="0" dirty="0" smtClean="0"/>
          </a:p>
          <a:p>
            <a:r>
              <a:rPr lang="en-GB" baseline="0" dirty="0" smtClean="0"/>
              <a:t>Through the cancer nurses we also reached the cancer support groups. The delivery team presented to these groups in person, and on average 5 people would sign up from each group.</a:t>
            </a:r>
            <a:endParaRPr lang="en-GB"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61</a:t>
            </a:fld>
            <a:endParaRPr lang="en-GB"/>
          </a:p>
        </p:txBody>
      </p:sp>
    </p:spTree>
    <p:extLst>
      <p:ext uri="{BB962C8B-B14F-4D97-AF65-F5344CB8AC3E}">
        <p14:creationId xmlns:p14="http://schemas.microsoft.com/office/powerpoint/2010/main" val="3579861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latin typeface="Arial" panose="020B0604020202020204" pitchFamily="34" charset="0"/>
                <a:cs typeface="Arial" panose="020B0604020202020204" pitchFamily="34" charset="0"/>
              </a:rPr>
              <a:t>Now can you please write down what </a:t>
            </a:r>
            <a:r>
              <a:rPr lang="en-GB" b="1" dirty="0" smtClean="0">
                <a:latin typeface="Arial" panose="020B0604020202020204" pitchFamily="34" charset="0"/>
                <a:cs typeface="Arial" panose="020B0604020202020204" pitchFamily="34" charset="0"/>
              </a:rPr>
              <a:t>issues</a:t>
            </a:r>
            <a:r>
              <a:rPr lang="en-GB" dirty="0" smtClean="0">
                <a:latin typeface="Arial" panose="020B0604020202020204" pitchFamily="34" charset="0"/>
                <a:cs typeface="Arial" panose="020B0604020202020204" pitchFamily="34" charset="0"/>
              </a:rPr>
              <a:t> you’re facing? What’s currently stopping you from getting more disabled people active? Is it a lack of money, time, knowledge?</a:t>
            </a:r>
          </a:p>
          <a:p>
            <a:endParaRPr lang="en-GB"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Arial" panose="020B0604020202020204" pitchFamily="34" charset="0"/>
                <a:cs typeface="Arial" panose="020B0604020202020204" pitchFamily="34" charset="0"/>
              </a:rPr>
              <a:t>ASK PEOPLE</a:t>
            </a:r>
            <a:r>
              <a:rPr lang="en-GB" baseline="0" dirty="0" smtClean="0">
                <a:latin typeface="Arial" panose="020B0604020202020204" pitchFamily="34" charset="0"/>
                <a:cs typeface="Arial" panose="020B0604020202020204" pitchFamily="34" charset="0"/>
              </a:rPr>
              <a:t> TO SHARE AND WRITE ON FLIPCHART.</a:t>
            </a:r>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a:solidFill>
                  <a:schemeClr val="tx1"/>
                </a:solidFill>
                <a:latin typeface="Calibri" panose="020F0502020204030204" pitchFamily="34" charset="0"/>
                <a:cs typeface="Arial" panose="020B0604020202020204" pitchFamily="34" charset="0"/>
              </a:defRPr>
            </a:lvl1pPr>
            <a:lvl2pPr marL="742950" indent="-285750" defTabSz="957263" eaLnBrk="0" hangingPunct="0">
              <a:defRPr>
                <a:solidFill>
                  <a:schemeClr val="tx1"/>
                </a:solidFill>
                <a:latin typeface="Calibri" panose="020F0502020204030204" pitchFamily="34" charset="0"/>
                <a:cs typeface="Arial" panose="020B0604020202020204" pitchFamily="34" charset="0"/>
              </a:defRPr>
            </a:lvl2pPr>
            <a:lvl3pPr marL="1143000" indent="-228600" defTabSz="957263" eaLnBrk="0" hangingPunct="0">
              <a:defRPr>
                <a:solidFill>
                  <a:schemeClr val="tx1"/>
                </a:solidFill>
                <a:latin typeface="Calibri" panose="020F0502020204030204" pitchFamily="34" charset="0"/>
                <a:cs typeface="Arial" panose="020B0604020202020204" pitchFamily="34" charset="0"/>
              </a:defRPr>
            </a:lvl3pPr>
            <a:lvl4pPr marL="1600200" indent="-228600" defTabSz="957263" eaLnBrk="0" hangingPunct="0">
              <a:defRPr>
                <a:solidFill>
                  <a:schemeClr val="tx1"/>
                </a:solidFill>
                <a:latin typeface="Calibri" panose="020F0502020204030204" pitchFamily="34" charset="0"/>
                <a:cs typeface="Arial" panose="020B0604020202020204" pitchFamily="34" charset="0"/>
              </a:defRPr>
            </a:lvl4pPr>
            <a:lvl5pPr marL="2057400" indent="-228600" defTabSz="957263" eaLnBrk="0" hangingPunct="0">
              <a:defRPr>
                <a:solidFill>
                  <a:schemeClr val="tx1"/>
                </a:solidFill>
                <a:latin typeface="Calibri" panose="020F0502020204030204" pitchFamily="34" charset="0"/>
                <a:cs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78F2D63-631E-470A-9C11-14DA5692A3BC}" type="slidenum">
              <a:rPr lang="en-GB">
                <a:latin typeface="Arial" panose="020B0604020202020204" pitchFamily="34" charset="0"/>
              </a:rPr>
              <a:pPr eaLnBrk="1" hangingPunct="1"/>
              <a:t>5</a:t>
            </a:fld>
            <a:endParaRPr lang="en-GB">
              <a:latin typeface="Arial" panose="020B0604020202020204" pitchFamily="34" charset="0"/>
            </a:endParaRPr>
          </a:p>
        </p:txBody>
      </p:sp>
    </p:spTree>
    <p:extLst>
      <p:ext uri="{BB962C8B-B14F-4D97-AF65-F5344CB8AC3E}">
        <p14:creationId xmlns:p14="http://schemas.microsoft.com/office/powerpoint/2010/main" val="21798507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Lincolnshire Sports developed a partnership between themselves, NHS Lincolnshire, Lincolnshire County Council, District Council and the local leisure providers to achieve the IFI Mark at 18 of its leisure facilities. </a:t>
            </a:r>
            <a:r>
              <a:rPr lang="en-GB" sz="1200" kern="1200" baseline="0" dirty="0" smtClean="0">
                <a:solidFill>
                  <a:schemeClr val="tx1"/>
                </a:solidFill>
                <a:effectLst/>
                <a:latin typeface="+mn-lt"/>
                <a:ea typeface="+mn-ea"/>
                <a:cs typeface="+mn-cs"/>
              </a:rPr>
              <a:t>I talked to the team up there to find out what was working for them and they said they focussed their marketing efforts on working through partners. </a:t>
            </a:r>
          </a:p>
          <a:p>
            <a:endParaRPr lang="en-GB" sz="1200" kern="1200" baseline="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Specifically they focussed</a:t>
            </a:r>
            <a:r>
              <a:rPr lang="en-GB" sz="1200" kern="1200" baseline="0" dirty="0" smtClean="0">
                <a:solidFill>
                  <a:schemeClr val="tx1"/>
                </a:solidFill>
                <a:effectLst/>
                <a:latin typeface="+mn-lt"/>
                <a:ea typeface="+mn-ea"/>
                <a:cs typeface="+mn-cs"/>
              </a:rPr>
              <a:t> on the GP Referral programme and their disability forum. They ran a big campaign e</a:t>
            </a:r>
            <a:r>
              <a:rPr lang="en-GB" sz="1200" kern="1200" dirty="0" smtClean="0">
                <a:solidFill>
                  <a:schemeClr val="tx1"/>
                </a:solidFill>
                <a:effectLst/>
                <a:latin typeface="+mn-lt"/>
                <a:ea typeface="+mn-ea"/>
                <a:cs typeface="+mn-cs"/>
              </a:rPr>
              <a:t>ducating GPs, practice nurses and </a:t>
            </a:r>
            <a:r>
              <a:rPr lang="en-GB" sz="1200" kern="1200" dirty="0" err="1" smtClean="0">
                <a:solidFill>
                  <a:schemeClr val="tx1"/>
                </a:solidFill>
                <a:effectLst/>
                <a:latin typeface="+mn-lt"/>
                <a:ea typeface="+mn-ea"/>
                <a:cs typeface="+mn-cs"/>
              </a:rPr>
              <a:t>physios</a:t>
            </a:r>
            <a:r>
              <a:rPr lang="en-GB" sz="1200" kern="120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They simplified all their offerings into a menu of what was available locally, and so the GPs could ask patients </a:t>
            </a:r>
            <a:r>
              <a:rPr lang="en-GB" sz="1200" kern="1200" dirty="0" smtClean="0">
                <a:solidFill>
                  <a:schemeClr val="tx1"/>
                </a:solidFill>
                <a:effectLst/>
                <a:latin typeface="+mn-lt"/>
                <a:ea typeface="+mn-ea"/>
                <a:cs typeface="+mn-cs"/>
              </a:rPr>
              <a:t>what they'd like to do. This</a:t>
            </a:r>
            <a:r>
              <a:rPr lang="en-GB" sz="1200" kern="1200" baseline="0" dirty="0" smtClean="0">
                <a:solidFill>
                  <a:schemeClr val="tx1"/>
                </a:solidFill>
                <a:effectLst/>
                <a:latin typeface="+mn-lt"/>
                <a:ea typeface="+mn-ea"/>
                <a:cs typeface="+mn-cs"/>
              </a:rPr>
              <a:t> included h</a:t>
            </a:r>
            <a:r>
              <a:rPr lang="en-GB" sz="1200" kern="1200" dirty="0" smtClean="0">
                <a:solidFill>
                  <a:schemeClr val="tx1"/>
                </a:solidFill>
                <a:effectLst/>
                <a:latin typeface="+mn-lt"/>
                <a:ea typeface="+mn-ea"/>
                <a:cs typeface="+mn-cs"/>
              </a:rPr>
              <a:t>ealth walks, exercise referrals, cooking and growing. They</a:t>
            </a:r>
            <a:r>
              <a:rPr lang="en-GB" sz="1200" kern="1200" baseline="0" dirty="0" smtClean="0">
                <a:solidFill>
                  <a:schemeClr val="tx1"/>
                </a:solidFill>
                <a:effectLst/>
                <a:latin typeface="+mn-lt"/>
                <a:ea typeface="+mn-ea"/>
                <a:cs typeface="+mn-cs"/>
              </a:rPr>
              <a:t> then recorded a video with GPs and patients explaining the programme and what the benefits were to patients and to the GP practice in terms of financial savings. [SHOW VIDEO]. </a:t>
            </a:r>
            <a:r>
              <a:rPr lang="en-GB" sz="1200" kern="1200" dirty="0" smtClean="0">
                <a:solidFill>
                  <a:schemeClr val="tx1"/>
                </a:solidFill>
                <a:effectLst/>
                <a:latin typeface="+mn-lt"/>
                <a:ea typeface="+mn-ea"/>
                <a:cs typeface="+mn-cs"/>
              </a:rPr>
              <a:t>They also created a booklet</a:t>
            </a:r>
            <a:r>
              <a:rPr lang="en-GB" sz="1200" kern="1200" baseline="0" dirty="0" smtClean="0">
                <a:solidFill>
                  <a:schemeClr val="tx1"/>
                </a:solidFill>
                <a:effectLst/>
                <a:latin typeface="+mn-lt"/>
                <a:ea typeface="+mn-ea"/>
                <a:cs typeface="+mn-cs"/>
              </a:rPr>
              <a:t> with the same key information in for the GPs to refer to. [SHOW BOOKLET]. They don’t pay the GPs anything for referring people on. One of the big things that they discovered was that getting referrals from the GP practices was not something that you did once, and then it was in their system. They had to stay in touch with them, and follow up again and again. They had to build up relationships with the practices. They take </a:t>
            </a:r>
            <a:r>
              <a:rPr lang="en-GB" sz="1200" kern="1200" dirty="0" smtClean="0">
                <a:solidFill>
                  <a:schemeClr val="tx1"/>
                </a:solidFill>
                <a:effectLst/>
                <a:latin typeface="+mn-lt"/>
                <a:ea typeface="+mn-ea"/>
                <a:cs typeface="+mn-cs"/>
              </a:rPr>
              <a:t>existing users to meet with doctors, to explain how it</a:t>
            </a:r>
            <a:r>
              <a:rPr lang="en-GB" sz="1200" kern="1200" baseline="0" dirty="0" smtClean="0">
                <a:solidFill>
                  <a:schemeClr val="tx1"/>
                </a:solidFill>
                <a:effectLst/>
                <a:latin typeface="+mn-lt"/>
                <a:ea typeface="+mn-ea"/>
                <a:cs typeface="+mn-cs"/>
              </a:rPr>
              <a:t> changed my life.</a:t>
            </a:r>
            <a:r>
              <a:rPr lang="en-GB" sz="1200" kern="1200" dirty="0" smtClean="0">
                <a:solidFill>
                  <a:schemeClr val="tx1"/>
                </a:solidFill>
                <a:effectLst/>
                <a:latin typeface="+mn-lt"/>
                <a:ea typeface="+mn-ea"/>
                <a:cs typeface="+mn-cs"/>
              </a:rPr>
              <a:t> Regular engagement. Keeping it on the radar of people who will refer people on.</a:t>
            </a:r>
          </a:p>
          <a:p>
            <a:endParaRPr lang="en-GB" sz="1200" kern="1200" dirty="0" smtClean="0">
              <a:solidFill>
                <a:schemeClr val="tx1"/>
              </a:solidFill>
              <a:effectLst/>
              <a:latin typeface="+mn-lt"/>
              <a:ea typeface="+mn-ea"/>
              <a:cs typeface="+mn-cs"/>
            </a:endParaRPr>
          </a:p>
          <a:p>
            <a:pPr fontAlgn="base"/>
            <a:r>
              <a:rPr lang="en-GB" sz="1200" kern="1200" dirty="0" smtClean="0">
                <a:solidFill>
                  <a:schemeClr val="tx1"/>
                </a:solidFill>
                <a:effectLst/>
                <a:latin typeface="+mn-lt"/>
                <a:ea typeface="+mn-ea"/>
                <a:cs typeface="+mn-cs"/>
              </a:rPr>
              <a:t>As a result of this work there are 103 GP surgeries in Lincolnshire, and 88 are now referring people on. It also massively increased the completion rate</a:t>
            </a:r>
            <a:r>
              <a:rPr lang="en-GB" sz="1200" kern="1200" baseline="0" dirty="0" smtClean="0">
                <a:solidFill>
                  <a:schemeClr val="tx1"/>
                </a:solidFill>
                <a:effectLst/>
                <a:latin typeface="+mn-lt"/>
                <a:ea typeface="+mn-ea"/>
                <a:cs typeface="+mn-cs"/>
              </a:rPr>
              <a:t> (from </a:t>
            </a:r>
            <a:r>
              <a:rPr lang="en-GB" sz="1200" kern="1200" dirty="0" smtClean="0">
                <a:solidFill>
                  <a:schemeClr val="tx1"/>
                </a:solidFill>
                <a:effectLst/>
                <a:latin typeface="+mn-lt"/>
                <a:ea typeface="+mn-ea"/>
                <a:cs typeface="+mn-cs"/>
              </a:rPr>
              <a:t>50% to 68% completion rate </a:t>
            </a:r>
            <a:r>
              <a:rPr lang="en-GB" sz="1200" kern="1200" baseline="0" dirty="0" smtClean="0">
                <a:solidFill>
                  <a:schemeClr val="tx1"/>
                </a:solidFill>
                <a:effectLst/>
                <a:latin typeface="+mn-lt"/>
                <a:ea typeface="+mn-ea"/>
                <a:cs typeface="+mn-cs"/>
              </a:rPr>
              <a:t>which is a very good </a:t>
            </a:r>
            <a:r>
              <a:rPr lang="en-GB" sz="1200" kern="1200" dirty="0" smtClean="0">
                <a:solidFill>
                  <a:schemeClr val="tx1"/>
                </a:solidFill>
                <a:effectLst/>
                <a:latin typeface="+mn-lt"/>
                <a:ea typeface="+mn-ea"/>
                <a:cs typeface="+mn-cs"/>
              </a:rPr>
              <a:t>. good nationally).</a:t>
            </a:r>
          </a:p>
          <a:p>
            <a:pPr fontAlgn="base"/>
            <a:r>
              <a:rPr lang="en-GB" sz="1200" kern="1200" dirty="0" smtClean="0">
                <a:solidFill>
                  <a:schemeClr val="tx1"/>
                </a:solidFill>
                <a:effectLst/>
                <a:latin typeface="+mn-lt"/>
                <a:ea typeface="+mn-ea"/>
                <a:cs typeface="+mn-cs"/>
              </a:rPr>
              <a:t>People now understand what it is before they turn up.</a:t>
            </a:r>
          </a:p>
          <a:p>
            <a:pPr fontAlgn="base"/>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The disability forum is a collection of all the local disability organisations who want to have a link with physical activity, and includes disability sports clubs and local charities. For working with the disability forum they again created a video which explained the benefits of IFI centres. Again they did a big initial promotion, and then constantly stayed in touch with those organisations to make sure they were referring people on. For some of them it took over a year before they started making referrals, but now that’s happening consistently.</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Over the period of a year 900 disabled people joined the gyms with a total of 20,000 visits between them.  This won them 1</a:t>
            </a:r>
            <a:r>
              <a:rPr lang="en-GB" sz="1200" kern="1200" baseline="30000" dirty="0" smtClean="0">
                <a:solidFill>
                  <a:schemeClr val="tx1"/>
                </a:solidFill>
                <a:effectLst/>
                <a:latin typeface="+mn-lt"/>
                <a:ea typeface="+mn-ea"/>
                <a:cs typeface="+mn-cs"/>
              </a:rPr>
              <a:t>st</a:t>
            </a:r>
            <a:r>
              <a:rPr lang="en-GB" sz="1200" kern="1200" dirty="0" smtClean="0">
                <a:solidFill>
                  <a:schemeClr val="tx1"/>
                </a:solidFill>
                <a:effectLst/>
                <a:latin typeface="+mn-lt"/>
                <a:ea typeface="+mn-ea"/>
                <a:cs typeface="+mn-cs"/>
              </a:rPr>
              <a:t> place at the NHS Celebrating Success Awards in the Equality and Diversity category.</a:t>
            </a: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Lincolnshire Sports are also a good example of getting</a:t>
            </a:r>
            <a:r>
              <a:rPr lang="en-GB" sz="1200" kern="1200" baseline="0" dirty="0" smtClean="0">
                <a:solidFill>
                  <a:schemeClr val="tx1"/>
                </a:solidFill>
                <a:effectLst/>
                <a:latin typeface="+mn-lt"/>
                <a:ea typeface="+mn-ea"/>
                <a:cs typeface="+mn-cs"/>
              </a:rPr>
              <a:t> funding in from partners. They </a:t>
            </a:r>
            <a:r>
              <a:rPr lang="en-GB" sz="1200" kern="1200" dirty="0" smtClean="0">
                <a:solidFill>
                  <a:schemeClr val="tx1"/>
                </a:solidFill>
                <a:effectLst/>
                <a:latin typeface="+mn-lt"/>
                <a:ea typeface="+mn-ea"/>
                <a:cs typeface="+mn-cs"/>
              </a:rPr>
              <a:t>developed a partnership between themselves, NHS Lincolnshire, Lincolnshire County Council, District Council and the local leisure providers to achieve the IFI Mark at 18 of its leisure facilities.  NHS Lincolnshire invested £340,000 in all areas of the IFI to support accessible gym provision for disabled people across the County. If you want to know more</a:t>
            </a:r>
            <a:r>
              <a:rPr lang="en-GB" sz="1200" kern="1200" baseline="0" dirty="0" smtClean="0">
                <a:solidFill>
                  <a:schemeClr val="tx1"/>
                </a:solidFill>
                <a:effectLst/>
                <a:latin typeface="+mn-lt"/>
                <a:ea typeface="+mn-ea"/>
                <a:cs typeface="+mn-cs"/>
              </a:rPr>
              <a:t> about how to get funding </a:t>
            </a:r>
            <a:r>
              <a:rPr lang="en-GB" sz="1200" b="0" i="0" kern="1200" dirty="0" smtClean="0">
                <a:solidFill>
                  <a:schemeClr val="tx1"/>
                </a:solidFill>
                <a:effectLst/>
                <a:latin typeface="+mn-lt"/>
                <a:ea typeface="+mn-ea"/>
                <a:cs typeface="+mn-cs"/>
              </a:rPr>
              <a:t>EFDS are working with UK Active to run some</a:t>
            </a:r>
            <a:r>
              <a:rPr lang="en-GB" sz="1200" b="0" i="0" kern="1200" baseline="0" dirty="0" smtClean="0">
                <a:solidFill>
                  <a:schemeClr val="tx1"/>
                </a:solidFill>
                <a:effectLst/>
                <a:latin typeface="+mn-lt"/>
                <a:ea typeface="+mn-ea"/>
                <a:cs typeface="+mn-cs"/>
              </a:rPr>
              <a:t> workshops around this.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smtClean="0">
                <a:solidFill>
                  <a:schemeClr val="tx1"/>
                </a:solidFill>
                <a:effectLst/>
                <a:latin typeface="+mn-lt"/>
                <a:ea typeface="+mn-ea"/>
                <a:cs typeface="+mn-cs"/>
              </a:rPr>
              <a:t>SHOW RESOURCES FROM LINCOLNSHIRE.</a:t>
            </a: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03D3995-973D-45AD-ADB2-B475C19A473A}" type="slidenum">
              <a:rPr lang="en-GB" smtClean="0"/>
              <a:pPr/>
              <a:t>62</a:t>
            </a:fld>
            <a:endParaRPr lang="en-GB"/>
          </a:p>
        </p:txBody>
      </p:sp>
    </p:spTree>
    <p:extLst>
      <p:ext uri="{BB962C8B-B14F-4D97-AF65-F5344CB8AC3E}">
        <p14:creationId xmlns:p14="http://schemas.microsoft.com/office/powerpoint/2010/main" val="748150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bwMode="auto">
          <a:noFill/>
          <a:ln>
            <a:solidFill>
              <a:srgbClr val="000000"/>
            </a:solidFill>
            <a:miter lim="800000"/>
            <a:headEnd/>
            <a:tailEnd/>
          </a:ln>
        </p:spPr>
      </p:sp>
      <p:sp>
        <p:nvSpPr>
          <p:cNvPr id="96259" name="Rectangle 3"/>
          <p:cNvSpPr>
            <a:spLocks noGrp="1"/>
          </p:cNvSpPr>
          <p:nvPr>
            <p:ph type="body" idx="1"/>
          </p:nvPr>
        </p:nvSpPr>
        <p:spPr bwMode="auto">
          <a:noFill/>
        </p:spPr>
        <p:txBody>
          <a:bodyPr wrap="square" numCol="1" anchor="t" anchorCtr="0" compatLnSpc="1">
            <a:prstTxWarp prst="textNoShape">
              <a:avLst/>
            </a:prstTxWarp>
          </a:bodyPr>
          <a:lstStyle/>
          <a:p>
            <a:r>
              <a:rPr lang="en-GB" dirty="0" smtClean="0"/>
              <a:t>Direct mail turns out to be a fantastic way to get people to register. Especially for the older segments. In East Riding we used direct mail recently to target Roger and Joys, and 9% of people we wrote to registered with us. A huge advantage with this is that you can buy a database of people who exactly match your target audience, so it’s incredibly focussed. </a:t>
            </a:r>
          </a:p>
          <a:p>
            <a:endParaRPr lang="en-GB" dirty="0" smtClean="0"/>
          </a:p>
          <a:p>
            <a:r>
              <a:rPr lang="en-GB" dirty="0" smtClean="0"/>
              <a:t>Go London Greenwich</a:t>
            </a:r>
          </a:p>
          <a:p>
            <a:r>
              <a:rPr lang="en-GB" dirty="0" smtClean="0"/>
              <a:t>GGA – offer of free first session	</a:t>
            </a:r>
          </a:p>
          <a:p>
            <a:r>
              <a:rPr lang="en-GB" dirty="0" smtClean="0"/>
              <a:t>East Riding</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Cost per person</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 buy our data from a company called Selectabase (</a:t>
            </a:r>
            <a:r>
              <a:rPr lang="en-GB" dirty="0" smtClean="0">
                <a:hlinkClick r:id="rId3"/>
              </a:rPr>
              <a:t>www.selectabase.co.uk</a:t>
            </a:r>
            <a:r>
              <a:rPr lang="en-GB" dirty="0" smtClean="0"/>
              <a:t>) and we use a mailing house for sending the mailings out.</a:t>
            </a:r>
            <a:r>
              <a:rPr lang="en-GB" baseline="0" dirty="0" smtClean="0"/>
              <a:t> But there’s also a service called </a:t>
            </a:r>
            <a:r>
              <a:rPr lang="en-GB" baseline="0" dirty="0" err="1" smtClean="0"/>
              <a:t>Marketingguru</a:t>
            </a:r>
            <a:r>
              <a:rPr lang="en-GB" baseline="0" dirty="0" smtClean="0"/>
              <a:t>  which is broken down by interest.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Importance of having a reply envelope.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r>
              <a:rPr lang="en-GB" dirty="0" smtClean="0">
                <a:latin typeface="Arial" panose="020B0604020202020204" pitchFamily="34" charset="0"/>
                <a:cs typeface="Arial" panose="020B0604020202020204" pitchFamily="34" charset="0"/>
              </a:rPr>
              <a:t>Who’s already doing this? How’s it working?</a:t>
            </a:r>
          </a:p>
          <a:p>
            <a:r>
              <a:rPr lang="en-GB" dirty="0" smtClean="0">
                <a:latin typeface="Arial" panose="020B0604020202020204" pitchFamily="34" charset="0"/>
                <a:cs typeface="Arial" panose="020B0604020202020204" pitchFamily="34" charset="0"/>
              </a:rPr>
              <a:t>If you’re planning on doing this then write down who’s doing it and when on your checklist.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Tree>
    <p:extLst>
      <p:ext uri="{BB962C8B-B14F-4D97-AF65-F5344CB8AC3E}">
        <p14:creationId xmlns:p14="http://schemas.microsoft.com/office/powerpoint/2010/main" val="14393627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p:spPr>
      </p:sp>
      <p:sp>
        <p:nvSpPr>
          <p:cNvPr id="102403" name="Rectangle 3"/>
          <p:cNvSpPr>
            <a:spLocks noGrp="1"/>
          </p:cNvSpPr>
          <p:nvPr>
            <p:ph type="body" idx="1"/>
          </p:nvPr>
        </p:nvSpPr>
        <p:spPr bwMode="auto">
          <a:noFill/>
        </p:spPr>
        <p:txBody>
          <a:bodyPr wrap="square" numCol="1" anchor="t" anchorCtr="0" compatLnSpc="1">
            <a:prstTxWarp prst="textNoShape">
              <a:avLst/>
            </a:prstTxWarp>
          </a:bodyPr>
          <a:lstStyle/>
          <a:p>
            <a:r>
              <a:rPr lang="en-GB" dirty="0" smtClean="0"/>
              <a:t>Referrals are a great add on to any campaign, as you can use people who’ve already registered to spread the word to their friends and family. The London Swimming campaign got about 7,000 registrations from referrals alone. That’s enough to fill the Albert Hall!</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System that we use. SHOW</a:t>
            </a:r>
            <a:r>
              <a:rPr lang="en-GB" baseline="0" dirty="0" smtClean="0"/>
              <a:t> LEAFLET THAT WE SEND TO PEOPLE TO GET THEM TO REFER FRIENDS OR FAMILY ON.</a:t>
            </a:r>
            <a:endParaRPr lang="en-GB" dirty="0" smtClean="0"/>
          </a:p>
          <a:p>
            <a:endParaRPr lang="en-GB" dirty="0" smtClean="0"/>
          </a:p>
          <a:p>
            <a:r>
              <a:rPr lang="en-GB" sz="1200" b="0" i="0" u="none" strike="noStrike" kern="1200" baseline="0" dirty="0" smtClean="0">
                <a:solidFill>
                  <a:schemeClr val="tx1"/>
                </a:solidFill>
                <a:latin typeface="+mn-lt"/>
                <a:ea typeface="+mn-ea"/>
                <a:cs typeface="+mn-cs"/>
              </a:rPr>
              <a:t>Some local authority exercise programmes actively encourage older disabled people to act as advocates, for example, visiting stroke clubs and other groups to promote fitness programmes for older people.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JULES TO TALK ABOUT INSTRUCTABILIITY.</a:t>
            </a:r>
            <a:endParaRPr lang="en-GB" dirty="0" smtClean="0"/>
          </a:p>
          <a:p>
            <a:endParaRPr lang="en-GB" dirty="0" smtClean="0"/>
          </a:p>
          <a:p>
            <a:r>
              <a:rPr lang="en-GB" dirty="0" smtClean="0">
                <a:latin typeface="Arial" panose="020B0604020202020204" pitchFamily="34" charset="0"/>
                <a:cs typeface="Arial" panose="020B0604020202020204" pitchFamily="34" charset="0"/>
              </a:rPr>
              <a:t>Who’s already doing this? How’s it working?</a:t>
            </a:r>
          </a:p>
          <a:p>
            <a:r>
              <a:rPr lang="en-GB" dirty="0" smtClean="0">
                <a:latin typeface="Arial" panose="020B0604020202020204" pitchFamily="34" charset="0"/>
                <a:cs typeface="Arial" panose="020B0604020202020204" pitchFamily="34" charset="0"/>
              </a:rPr>
              <a:t>If you’re planning on doing this then write down who’s doing it and when on your checklist.</a:t>
            </a:r>
          </a:p>
          <a:p>
            <a:endParaRPr lang="en-GB" dirty="0" smtClean="0"/>
          </a:p>
        </p:txBody>
      </p:sp>
    </p:spTree>
    <p:extLst>
      <p:ext uri="{BB962C8B-B14F-4D97-AF65-F5344CB8AC3E}">
        <p14:creationId xmlns:p14="http://schemas.microsoft.com/office/powerpoint/2010/main" val="12322798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Advertise on external websites relevant to sport and disability i.e., </a:t>
            </a:r>
            <a:r>
              <a:rPr lang="en-GB" sz="1200" b="1" u="sng" kern="1200" dirty="0" smtClean="0">
                <a:solidFill>
                  <a:schemeClr val="tx1"/>
                </a:solidFill>
                <a:effectLst/>
                <a:latin typeface="+mn-lt"/>
                <a:ea typeface="+mn-ea"/>
                <a:cs typeface="+mn-cs"/>
                <a:hlinkClick r:id="rId3"/>
              </a:rPr>
              <a:t>Spogo</a:t>
            </a:r>
            <a:r>
              <a:rPr lang="en-GB" sz="1200" kern="1200" dirty="0" smtClean="0">
                <a:solidFill>
                  <a:schemeClr val="tx1"/>
                </a:solidFill>
                <a:effectLst/>
                <a:latin typeface="+mn-lt"/>
                <a:ea typeface="+mn-ea"/>
                <a:cs typeface="+mn-cs"/>
              </a:rPr>
              <a:t>, </a:t>
            </a:r>
            <a:r>
              <a:rPr lang="en-GB" sz="1200" b="1" u="sng" kern="1200" dirty="0" err="1" smtClean="0">
                <a:solidFill>
                  <a:schemeClr val="tx1"/>
                </a:solidFill>
                <a:effectLst/>
                <a:latin typeface="+mn-lt"/>
                <a:ea typeface="+mn-ea"/>
                <a:cs typeface="+mn-cs"/>
                <a:hlinkClick r:id="rId4"/>
              </a:rPr>
              <a:t>Disabledgo</a:t>
            </a:r>
            <a:r>
              <a:rPr lang="en-GB" sz="1200" b="1" kern="1200" dirty="0" smtClean="0">
                <a:solidFill>
                  <a:schemeClr val="tx1"/>
                </a:solidFill>
                <a:effectLst/>
                <a:latin typeface="+mn-lt"/>
                <a:ea typeface="+mn-ea"/>
                <a:cs typeface="+mn-cs"/>
              </a:rPr>
              <a:t>, </a:t>
            </a:r>
            <a:r>
              <a:rPr lang="en-GB" sz="1200" b="1" u="sng" kern="1200" dirty="0" err="1" smtClean="0">
                <a:solidFill>
                  <a:schemeClr val="tx1"/>
                </a:solidFill>
                <a:effectLst/>
                <a:latin typeface="+mn-lt"/>
                <a:ea typeface="+mn-ea"/>
                <a:cs typeface="+mn-cs"/>
                <a:hlinkClick r:id="rId5"/>
              </a:rPr>
              <a:t>Parasport</a:t>
            </a:r>
            <a:endParaRPr lang="en-GB" sz="1200" b="1" u="sng" kern="1200" dirty="0" smtClean="0">
              <a:solidFill>
                <a:schemeClr val="tx1"/>
              </a:solidFill>
              <a:effectLst/>
              <a:latin typeface="+mn-lt"/>
              <a:ea typeface="+mn-ea"/>
              <a:cs typeface="+mn-cs"/>
            </a:endParaRPr>
          </a:p>
          <a:p>
            <a:endParaRPr lang="en-GB" sz="1200" b="1"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If you are an IFI Mark facility you will have a web page on both our website; </a:t>
            </a:r>
            <a:r>
              <a:rPr lang="en-GB" sz="1200" b="1" u="sng" kern="1200" dirty="0" smtClean="0">
                <a:solidFill>
                  <a:schemeClr val="tx1"/>
                </a:solidFill>
                <a:effectLst/>
                <a:latin typeface="+mn-lt"/>
                <a:ea typeface="+mn-ea"/>
                <a:cs typeface="+mn-cs"/>
                <a:hlinkClick r:id="rId6"/>
              </a:rPr>
              <a:t>EFDS – Inclusive Fitness</a:t>
            </a:r>
            <a:r>
              <a:rPr lang="en-GB" sz="1200" kern="1200" dirty="0" smtClean="0">
                <a:solidFill>
                  <a:schemeClr val="tx1"/>
                </a:solidFill>
                <a:effectLst/>
                <a:latin typeface="+mn-lt"/>
                <a:ea typeface="+mn-ea"/>
                <a:cs typeface="+mn-cs"/>
              </a:rPr>
              <a:t> and on </a:t>
            </a:r>
            <a:r>
              <a:rPr lang="en-GB" sz="1200" b="1" u="sng" kern="1200" dirty="0" smtClean="0">
                <a:solidFill>
                  <a:schemeClr val="tx1"/>
                </a:solidFill>
                <a:effectLst/>
                <a:latin typeface="+mn-lt"/>
                <a:ea typeface="+mn-ea"/>
                <a:cs typeface="+mn-cs"/>
                <a:hlinkClick r:id="rId7"/>
              </a:rPr>
              <a:t>Direct Enquiries</a:t>
            </a:r>
            <a:r>
              <a:rPr lang="en-GB" sz="1200" kern="1200" dirty="0" smtClean="0">
                <a:solidFill>
                  <a:schemeClr val="tx1"/>
                </a:solidFill>
                <a:effectLst/>
                <a:latin typeface="+mn-lt"/>
                <a:ea typeface="+mn-ea"/>
                <a:cs typeface="+mn-cs"/>
              </a:rPr>
              <a:t> website which has more than 1 million hits per month.  And both these websites are visited by disabled people actively looking for accessible service provision and sport and leisure opportunities.  Make the most of these opportunities and provide the </a:t>
            </a:r>
            <a:r>
              <a:rPr lang="en-GB" sz="1200" b="1" u="sng" kern="1200" dirty="0" smtClean="0">
                <a:solidFill>
                  <a:schemeClr val="tx1"/>
                </a:solidFill>
                <a:effectLst/>
                <a:latin typeface="+mn-lt"/>
                <a:ea typeface="+mn-ea"/>
                <a:cs typeface="+mn-cs"/>
                <a:hlinkClick r:id="rId8"/>
              </a:rPr>
              <a:t>IFI</a:t>
            </a:r>
            <a:r>
              <a:rPr lang="en-GB" sz="1200" kern="1200" dirty="0" smtClean="0">
                <a:solidFill>
                  <a:schemeClr val="tx1"/>
                </a:solidFill>
                <a:effectLst/>
                <a:latin typeface="+mn-lt"/>
                <a:ea typeface="+mn-ea"/>
                <a:cs typeface="+mn-cs"/>
              </a:rPr>
              <a:t> with details of any promotional work or PR you want to share on your </a:t>
            </a:r>
            <a:r>
              <a:rPr lang="en-GB" sz="1200" b="1" u="sng" kern="1200" dirty="0" smtClean="0">
                <a:solidFill>
                  <a:schemeClr val="tx1"/>
                </a:solidFill>
                <a:effectLst/>
                <a:latin typeface="+mn-lt"/>
                <a:ea typeface="+mn-ea"/>
                <a:cs typeface="+mn-cs"/>
                <a:hlinkClick r:id="rId9"/>
              </a:rPr>
              <a:t>website page</a:t>
            </a:r>
            <a:r>
              <a:rPr lang="en-GB" sz="1200"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Ensure that your search engine optimisation (SEO) is high and that people who are searching for ‘inclusive fitness’, ‘accessible gyms’, ‘gyms for disabled people’ are able to find you.  Remember that most people search through Google and it’s free to have your facility details on the </a:t>
            </a:r>
            <a:r>
              <a:rPr lang="en-GB" sz="1200" b="1" u="sng" kern="1200" dirty="0" smtClean="0">
                <a:solidFill>
                  <a:schemeClr val="tx1"/>
                </a:solidFill>
                <a:effectLst/>
                <a:latin typeface="+mn-lt"/>
                <a:ea typeface="+mn-ea"/>
                <a:cs typeface="+mn-cs"/>
                <a:hlinkClick r:id="rId10"/>
              </a:rPr>
              <a:t>Google Maps</a:t>
            </a:r>
            <a:r>
              <a:rPr lang="en-GB" sz="1200" kern="1200" dirty="0" smtClean="0">
                <a:solidFill>
                  <a:schemeClr val="tx1"/>
                </a:solidFill>
                <a:effectLst/>
                <a:latin typeface="+mn-lt"/>
                <a:ea typeface="+mn-ea"/>
                <a:cs typeface="+mn-cs"/>
              </a:rPr>
              <a:t> directory.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You can even get a virtual</a:t>
            </a:r>
            <a:r>
              <a:rPr lang="en-GB" sz="1200" b="0" i="0" kern="1200" baseline="0" dirty="0" smtClean="0">
                <a:solidFill>
                  <a:schemeClr val="tx1"/>
                </a:solidFill>
                <a:effectLst/>
                <a:latin typeface="+mn-lt"/>
                <a:ea typeface="+mn-ea"/>
                <a:cs typeface="+mn-cs"/>
              </a:rPr>
              <a:t> tour of your centre added to Google using something called </a:t>
            </a:r>
            <a:r>
              <a:rPr lang="en-GB" sz="1200" b="0" i="0" kern="1200" dirty="0" smtClean="0">
                <a:solidFill>
                  <a:schemeClr val="tx1"/>
                </a:solidFill>
                <a:effectLst/>
                <a:latin typeface="+mn-lt"/>
                <a:ea typeface="+mn-ea"/>
                <a:cs typeface="+mn-cs"/>
              </a:rPr>
              <a:t>Google Business View. The Hawker Centre is an example of somewhere</a:t>
            </a:r>
            <a:r>
              <a:rPr lang="en-GB" sz="1200" b="0" i="0" kern="1200" baseline="0" dirty="0" smtClean="0">
                <a:solidFill>
                  <a:schemeClr val="tx1"/>
                </a:solidFill>
                <a:effectLst/>
                <a:latin typeface="+mn-lt"/>
                <a:ea typeface="+mn-ea"/>
                <a:cs typeface="+mn-cs"/>
              </a:rPr>
              <a:t> that’s done this. Costs about £500. </a:t>
            </a:r>
            <a:r>
              <a:rPr lang="en-GB" sz="1200" b="0" i="0" kern="1200" dirty="0" smtClean="0">
                <a:solidFill>
                  <a:schemeClr val="tx1"/>
                </a:solidFill>
                <a:effectLst/>
                <a:latin typeface="+mn-lt"/>
                <a:ea typeface="+mn-ea"/>
                <a:cs typeface="+mn-cs"/>
              </a:rPr>
              <a:t>Not only will these images appear on Google searches, Google Maps, and Google+ Local, but you can easily embed panoramic photos on your own website, social media pages, and more.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r>
              <a:rPr lang="en-GB" dirty="0" smtClean="0">
                <a:latin typeface="Arial" panose="020B0604020202020204" pitchFamily="34" charset="0"/>
                <a:cs typeface="Arial" panose="020B0604020202020204" pitchFamily="34" charset="0"/>
              </a:rPr>
              <a:t>Who’s already doing this? How’s it working?</a:t>
            </a:r>
          </a:p>
          <a:p>
            <a:r>
              <a:rPr lang="en-GB" dirty="0" smtClean="0">
                <a:latin typeface="Arial" panose="020B0604020202020204" pitchFamily="34" charset="0"/>
                <a:cs typeface="Arial" panose="020B0604020202020204" pitchFamily="34" charset="0"/>
              </a:rPr>
              <a:t>If you’re planning on doing this then write down who’s doing it and when on your checklist.</a:t>
            </a:r>
          </a:p>
          <a:p>
            <a:endParaRPr lang="en-GB" dirty="0" smtClean="0"/>
          </a:p>
        </p:txBody>
      </p:sp>
      <p:sp>
        <p:nvSpPr>
          <p:cNvPr id="4" name="Slide Number Placeholder 3"/>
          <p:cNvSpPr>
            <a:spLocks noGrp="1"/>
          </p:cNvSpPr>
          <p:nvPr>
            <p:ph type="sldNum" sz="quarter" idx="10"/>
          </p:nvPr>
        </p:nvSpPr>
        <p:spPr/>
        <p:txBody>
          <a:bodyPr/>
          <a:lstStyle/>
          <a:p>
            <a:fld id="{403D3995-973D-45AD-ADB2-B475C19A473A}" type="slidenum">
              <a:rPr lang="en-GB" smtClean="0"/>
              <a:pPr/>
              <a:t>65</a:t>
            </a:fld>
            <a:endParaRPr lang="en-GB"/>
          </a:p>
        </p:txBody>
      </p:sp>
    </p:spTree>
    <p:extLst>
      <p:ext uri="{BB962C8B-B14F-4D97-AF65-F5344CB8AC3E}">
        <p14:creationId xmlns:p14="http://schemas.microsoft.com/office/powerpoint/2010/main" val="28922837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Arial" panose="020B0604020202020204" pitchFamily="34" charset="0"/>
                <a:cs typeface="Arial" panose="020B0604020202020204" pitchFamily="34" charset="0"/>
              </a:rPr>
              <a:t>Let me explain why this is so important.</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Doctors were asked to consider the medical records of a 67-year old patient who had chronic pain in their hip from arthritis. None of the drugs they’d tried had worked, so they were considering hip-replacement surgery. This involves slicing open the thigh, wrenching the bone out of the socket, sawing off the arthritic end and replacing it with an implant. Recovery from this surgery is long and painful.</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Then they found out that there was a drug which they hadn’t tried. 47% of doctors suggested they try the medication before considering surgery. </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In a variation of this question instead of 1 medication there were 2 types of untried medication. Bizarrely they now found that only 28% of doctors now tried medication before considering surgery.</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This strange story is due to people’s inability to deal with choice.</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What we’re doing at the intervene stage is making it very easy for someone to find the right activity for them. Down to the day, time and type of session.</a:t>
            </a:r>
          </a:p>
          <a:p>
            <a:pPr>
              <a:buFontTx/>
              <a:buChar char="•"/>
            </a:pPr>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Vital stage. Need to give people the information they need. What kind of thing would someone who’s never attended a session need to know?</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When, where, what to wear, where they can shower, what level the group is at, who to ask for. What else might people want to know. Make sure you’ve got all that info written down.</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People are nervous. I decided once to go and join an athletics club. Now I’ve run since I was 13, mostly 5 mile cross country distance with the occasional marathon, but I’d never done athletics. I decided to improve my mile time so I went to my local club (Highgate Harriers) and I was terrified. I didn’t know if I’d have the right kit (I didn’t) I didn’t know if I’d be the slowest (2</a:t>
            </a:r>
            <a:r>
              <a:rPr lang="en-GB" baseline="30000" dirty="0" smtClean="0">
                <a:latin typeface="Arial" panose="020B0604020202020204" pitchFamily="34" charset="0"/>
                <a:cs typeface="Arial" panose="020B0604020202020204" pitchFamily="34" charset="0"/>
              </a:rPr>
              <a:t>nd</a:t>
            </a:r>
            <a:r>
              <a:rPr lang="en-GB" dirty="0" smtClean="0">
                <a:latin typeface="Arial" panose="020B0604020202020204" pitchFamily="34" charset="0"/>
                <a:cs typeface="Arial" panose="020B0604020202020204" pitchFamily="34" charset="0"/>
              </a:rPr>
              <a:t> slowest) I didn’t know if they’d be friendly (they weren’t). So if that’s how it was for me as a runner, imagine how it is for someone who hasn’t run before. They’re terrified, and by reassuring people that it’s going to be ok you can get a lot of people to turn up.</a:t>
            </a:r>
          </a:p>
        </p:txBody>
      </p:sp>
      <p:sp>
        <p:nvSpPr>
          <p:cNvPr id="4" name="Slide Number Placeholder 3"/>
          <p:cNvSpPr>
            <a:spLocks noGrp="1"/>
          </p:cNvSpPr>
          <p:nvPr>
            <p:ph type="sldNum" sz="quarter" idx="10"/>
          </p:nvPr>
        </p:nvSpPr>
        <p:spPr/>
        <p:txBody>
          <a:bodyPr/>
          <a:lstStyle/>
          <a:p>
            <a:fld id="{403D3995-973D-45AD-ADB2-B475C19A473A}" type="slidenum">
              <a:rPr lang="en-GB" smtClean="0"/>
              <a:pPr/>
              <a:t>67</a:t>
            </a:fld>
            <a:endParaRPr lang="en-GB"/>
          </a:p>
        </p:txBody>
      </p:sp>
    </p:spTree>
    <p:extLst>
      <p:ext uri="{BB962C8B-B14F-4D97-AF65-F5344CB8AC3E}">
        <p14:creationId xmlns:p14="http://schemas.microsoft.com/office/powerpoint/2010/main" val="34556095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You may need more persuasion to the get older disabled people to use your services so consider m</a:t>
            </a:r>
            <a:r>
              <a:rPr lang="en-GB" dirty="0" smtClean="0"/>
              <a:t>otivational interviewing training.</a:t>
            </a:r>
            <a:r>
              <a:rPr lang="en-GB" baseline="0" dirty="0" smtClean="0"/>
              <a:t> It </a:t>
            </a:r>
            <a:r>
              <a:rPr lang="en-GB" dirty="0" smtClean="0"/>
              <a:t>costs £350 per person for a 3-day introductory course.</a:t>
            </a:r>
          </a:p>
          <a:p>
            <a:endParaRPr lang="en-GB" dirty="0" smtClean="0"/>
          </a:p>
        </p:txBody>
      </p:sp>
      <p:sp>
        <p:nvSpPr>
          <p:cNvPr id="4" name="Slide Number Placeholder 3"/>
          <p:cNvSpPr>
            <a:spLocks noGrp="1"/>
          </p:cNvSpPr>
          <p:nvPr>
            <p:ph type="sldNum" sz="quarter" idx="10"/>
          </p:nvPr>
        </p:nvSpPr>
        <p:spPr/>
        <p:txBody>
          <a:bodyPr/>
          <a:lstStyle/>
          <a:p>
            <a:fld id="{403D3995-973D-45AD-ADB2-B475C19A473A}" type="slidenum">
              <a:rPr lang="en-GB" smtClean="0"/>
              <a:pPr/>
              <a:t>68</a:t>
            </a:fld>
            <a:endParaRPr lang="en-GB"/>
          </a:p>
        </p:txBody>
      </p:sp>
    </p:spTree>
    <p:extLst>
      <p:ext uri="{BB962C8B-B14F-4D97-AF65-F5344CB8AC3E}">
        <p14:creationId xmlns:p14="http://schemas.microsoft.com/office/powerpoint/2010/main" val="14389233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latin typeface="Arial" panose="020B0604020202020204" pitchFamily="34" charset="0"/>
                <a:cs typeface="Arial" panose="020B0604020202020204" pitchFamily="34" charset="0"/>
              </a:rPr>
              <a:t>Ideal – get on the phone and call them.</a:t>
            </a:r>
          </a:p>
          <a:p>
            <a:endParaRPr lang="en-GB" smtClean="0">
              <a:latin typeface="Arial" panose="020B0604020202020204" pitchFamily="34" charset="0"/>
              <a:cs typeface="Arial" panose="020B0604020202020204" pitchFamily="34" charset="0"/>
            </a:endParaRPr>
          </a:p>
          <a:p>
            <a:r>
              <a:rPr lang="en-GB" smtClean="0">
                <a:latin typeface="Arial" panose="020B0604020202020204" pitchFamily="34" charset="0"/>
                <a:cs typeface="Arial" panose="020B0604020202020204" pitchFamily="34" charset="0"/>
              </a:rPr>
              <a:t>This takes time, but people are much more likely to turn up if you talk to them.</a:t>
            </a:r>
          </a:p>
          <a:p>
            <a:endParaRPr lang="en-GB" smtClean="0">
              <a:latin typeface="Arial" panose="020B0604020202020204" pitchFamily="34" charset="0"/>
              <a:cs typeface="Arial" panose="020B0604020202020204" pitchFamily="34" charset="0"/>
            </a:endParaRPr>
          </a:p>
          <a:p>
            <a:r>
              <a:rPr lang="en-GB" smtClean="0">
                <a:latin typeface="Arial" panose="020B0604020202020204" pitchFamily="34" charset="0"/>
                <a:cs typeface="Arial" panose="020B0604020202020204" pitchFamily="34" charset="0"/>
              </a:rPr>
              <a:t>Who’s already doing this? How’s it working?</a:t>
            </a:r>
          </a:p>
          <a:p>
            <a:r>
              <a:rPr lang="en-GB" smtClean="0">
                <a:latin typeface="Arial" panose="020B0604020202020204" pitchFamily="34" charset="0"/>
                <a:cs typeface="Arial" panose="020B0604020202020204" pitchFamily="34" charset="0"/>
              </a:rPr>
              <a:t>If you’re planning on doing this then write down who’s doing it and when on your checklist.</a:t>
            </a: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a:solidFill>
                  <a:schemeClr val="tx1"/>
                </a:solidFill>
                <a:latin typeface="Calibri" panose="020F0502020204030204" pitchFamily="34" charset="0"/>
                <a:cs typeface="Arial" panose="020B0604020202020204" pitchFamily="34" charset="0"/>
              </a:defRPr>
            </a:lvl1pPr>
            <a:lvl2pPr marL="742950" indent="-285750" defTabSz="957263" eaLnBrk="0" hangingPunct="0">
              <a:defRPr>
                <a:solidFill>
                  <a:schemeClr val="tx1"/>
                </a:solidFill>
                <a:latin typeface="Calibri" panose="020F0502020204030204" pitchFamily="34" charset="0"/>
                <a:cs typeface="Arial" panose="020B0604020202020204" pitchFamily="34" charset="0"/>
              </a:defRPr>
            </a:lvl2pPr>
            <a:lvl3pPr marL="1143000" indent="-228600" defTabSz="957263" eaLnBrk="0" hangingPunct="0">
              <a:defRPr>
                <a:solidFill>
                  <a:schemeClr val="tx1"/>
                </a:solidFill>
                <a:latin typeface="Calibri" panose="020F0502020204030204" pitchFamily="34" charset="0"/>
                <a:cs typeface="Arial" panose="020B0604020202020204" pitchFamily="34" charset="0"/>
              </a:defRPr>
            </a:lvl3pPr>
            <a:lvl4pPr marL="1600200" indent="-228600" defTabSz="957263" eaLnBrk="0" hangingPunct="0">
              <a:defRPr>
                <a:solidFill>
                  <a:schemeClr val="tx1"/>
                </a:solidFill>
                <a:latin typeface="Calibri" panose="020F0502020204030204" pitchFamily="34" charset="0"/>
                <a:cs typeface="Arial" panose="020B0604020202020204" pitchFamily="34" charset="0"/>
              </a:defRPr>
            </a:lvl4pPr>
            <a:lvl5pPr marL="2057400" indent="-228600" defTabSz="957263" eaLnBrk="0" hangingPunct="0">
              <a:defRPr>
                <a:solidFill>
                  <a:schemeClr val="tx1"/>
                </a:solidFill>
                <a:latin typeface="Calibri" panose="020F0502020204030204" pitchFamily="34" charset="0"/>
                <a:cs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A551D3C-E12D-4F6B-A730-FD5378BB2A40}" type="slidenum">
              <a:rPr lang="en-GB">
                <a:latin typeface="Arial" panose="020B0604020202020204" pitchFamily="34" charset="0"/>
              </a:rPr>
              <a:pPr eaLnBrk="1" hangingPunct="1"/>
              <a:t>69</a:t>
            </a:fld>
            <a:endParaRPr lang="en-GB">
              <a:latin typeface="Arial" panose="020B0604020202020204" pitchFamily="34" charset="0"/>
            </a:endParaRPr>
          </a:p>
        </p:txBody>
      </p:sp>
    </p:spTree>
    <p:extLst>
      <p:ext uri="{BB962C8B-B14F-4D97-AF65-F5344CB8AC3E}">
        <p14:creationId xmlns:p14="http://schemas.microsoft.com/office/powerpoint/2010/main" val="31684889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latin typeface="Arial" panose="020B0604020202020204" pitchFamily="34" charset="0"/>
                <a:cs typeface="Arial" panose="020B0604020202020204" pitchFamily="34" charset="0"/>
              </a:rPr>
              <a:t>This is simpler, but not as effective. You’ll still need to send them all the relevant information we talked about before (time, place, what to wear, who to ask for, cost, etc.)</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Who’s already doing this? How’s it working?</a:t>
            </a:r>
          </a:p>
          <a:p>
            <a:r>
              <a:rPr lang="en-GB" dirty="0" smtClean="0">
                <a:latin typeface="Arial" panose="020B0604020202020204" pitchFamily="34" charset="0"/>
                <a:cs typeface="Arial" panose="020B0604020202020204" pitchFamily="34" charset="0"/>
              </a:rPr>
              <a:t>If you’re planning on doing this then write down who’s doing it and when on your checklist.</a:t>
            </a: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a:solidFill>
                  <a:schemeClr val="tx1"/>
                </a:solidFill>
                <a:latin typeface="Calibri" panose="020F0502020204030204" pitchFamily="34" charset="0"/>
                <a:cs typeface="Arial" panose="020B0604020202020204" pitchFamily="34" charset="0"/>
              </a:defRPr>
            </a:lvl1pPr>
            <a:lvl2pPr marL="742950" indent="-285750" defTabSz="957263" eaLnBrk="0" hangingPunct="0">
              <a:defRPr>
                <a:solidFill>
                  <a:schemeClr val="tx1"/>
                </a:solidFill>
                <a:latin typeface="Calibri" panose="020F0502020204030204" pitchFamily="34" charset="0"/>
                <a:cs typeface="Arial" panose="020B0604020202020204" pitchFamily="34" charset="0"/>
              </a:defRPr>
            </a:lvl2pPr>
            <a:lvl3pPr marL="1143000" indent="-228600" defTabSz="957263" eaLnBrk="0" hangingPunct="0">
              <a:defRPr>
                <a:solidFill>
                  <a:schemeClr val="tx1"/>
                </a:solidFill>
                <a:latin typeface="Calibri" panose="020F0502020204030204" pitchFamily="34" charset="0"/>
                <a:cs typeface="Arial" panose="020B0604020202020204" pitchFamily="34" charset="0"/>
              </a:defRPr>
            </a:lvl3pPr>
            <a:lvl4pPr marL="1600200" indent="-228600" defTabSz="957263" eaLnBrk="0" hangingPunct="0">
              <a:defRPr>
                <a:solidFill>
                  <a:schemeClr val="tx1"/>
                </a:solidFill>
                <a:latin typeface="Calibri" panose="020F0502020204030204" pitchFamily="34" charset="0"/>
                <a:cs typeface="Arial" panose="020B0604020202020204" pitchFamily="34" charset="0"/>
              </a:defRPr>
            </a:lvl4pPr>
            <a:lvl5pPr marL="2057400" indent="-228600" defTabSz="957263" eaLnBrk="0" hangingPunct="0">
              <a:defRPr>
                <a:solidFill>
                  <a:schemeClr val="tx1"/>
                </a:solidFill>
                <a:latin typeface="Calibri" panose="020F0502020204030204" pitchFamily="34" charset="0"/>
                <a:cs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831F027-C380-47BF-8C23-EDCC283EB203}" type="slidenum">
              <a:rPr lang="en-GB">
                <a:latin typeface="Arial" panose="020B0604020202020204" pitchFamily="34" charset="0"/>
              </a:rPr>
              <a:pPr eaLnBrk="1" hangingPunct="1"/>
              <a:t>70</a:t>
            </a:fld>
            <a:endParaRPr lang="en-GB">
              <a:latin typeface="Arial" panose="020B0604020202020204" pitchFamily="34" charset="0"/>
            </a:endParaRPr>
          </a:p>
        </p:txBody>
      </p:sp>
    </p:spTree>
    <p:extLst>
      <p:ext uri="{BB962C8B-B14F-4D97-AF65-F5344CB8AC3E}">
        <p14:creationId xmlns:p14="http://schemas.microsoft.com/office/powerpoint/2010/main" val="30940099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latin typeface="Arial" panose="020B0604020202020204" pitchFamily="34" charset="0"/>
                <a:cs typeface="Arial" panose="020B0604020202020204" pitchFamily="34" charset="0"/>
              </a:rPr>
              <a:t>Good as a reminder the day before or the day they come. We use a system called </a:t>
            </a:r>
            <a:r>
              <a:rPr lang="en-GB" dirty="0" err="1" smtClean="0">
                <a:latin typeface="Arial" panose="020B0604020202020204" pitchFamily="34" charset="0"/>
                <a:cs typeface="Arial" panose="020B0604020202020204" pitchFamily="34" charset="0"/>
              </a:rPr>
              <a:t>Esendex</a:t>
            </a:r>
            <a:r>
              <a:rPr lang="en-GB" dirty="0" smtClean="0">
                <a:latin typeface="Arial" panose="020B0604020202020204" pitchFamily="34" charset="0"/>
                <a:cs typeface="Arial" panose="020B0604020202020204" pitchFamily="34" charset="0"/>
              </a:rPr>
              <a:t>, because it allows us to schedule texts in advance, and it’s simple to use.</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Who’s already doing this? How’s it working?</a:t>
            </a:r>
          </a:p>
          <a:p>
            <a:r>
              <a:rPr lang="en-GB" dirty="0" smtClean="0">
                <a:latin typeface="Arial" panose="020B0604020202020204" pitchFamily="34" charset="0"/>
                <a:cs typeface="Arial" panose="020B0604020202020204" pitchFamily="34" charset="0"/>
              </a:rPr>
              <a:t>If you’re planning on doing this then write down who’s doing it and when on your checklist.</a:t>
            </a:r>
          </a:p>
          <a:p>
            <a:endParaRPr lang="en-GB" dirty="0" smtClean="0">
              <a:latin typeface="Arial" panose="020B0604020202020204" pitchFamily="34" charset="0"/>
              <a:cs typeface="Arial" panose="020B0604020202020204"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a:solidFill>
                  <a:schemeClr val="tx1"/>
                </a:solidFill>
                <a:latin typeface="Calibri" panose="020F0502020204030204" pitchFamily="34" charset="0"/>
                <a:cs typeface="Arial" panose="020B0604020202020204" pitchFamily="34" charset="0"/>
              </a:defRPr>
            </a:lvl1pPr>
            <a:lvl2pPr marL="742950" indent="-285750" defTabSz="957263" eaLnBrk="0" hangingPunct="0">
              <a:defRPr>
                <a:solidFill>
                  <a:schemeClr val="tx1"/>
                </a:solidFill>
                <a:latin typeface="Calibri" panose="020F0502020204030204" pitchFamily="34" charset="0"/>
                <a:cs typeface="Arial" panose="020B0604020202020204" pitchFamily="34" charset="0"/>
              </a:defRPr>
            </a:lvl2pPr>
            <a:lvl3pPr marL="1143000" indent="-228600" defTabSz="957263" eaLnBrk="0" hangingPunct="0">
              <a:defRPr>
                <a:solidFill>
                  <a:schemeClr val="tx1"/>
                </a:solidFill>
                <a:latin typeface="Calibri" panose="020F0502020204030204" pitchFamily="34" charset="0"/>
                <a:cs typeface="Arial" panose="020B0604020202020204" pitchFamily="34" charset="0"/>
              </a:defRPr>
            </a:lvl3pPr>
            <a:lvl4pPr marL="1600200" indent="-228600" defTabSz="957263" eaLnBrk="0" hangingPunct="0">
              <a:defRPr>
                <a:solidFill>
                  <a:schemeClr val="tx1"/>
                </a:solidFill>
                <a:latin typeface="Calibri" panose="020F0502020204030204" pitchFamily="34" charset="0"/>
                <a:cs typeface="Arial" panose="020B0604020202020204" pitchFamily="34" charset="0"/>
              </a:defRPr>
            </a:lvl4pPr>
            <a:lvl5pPr marL="2057400" indent="-228600" defTabSz="957263" eaLnBrk="0" hangingPunct="0">
              <a:defRPr>
                <a:solidFill>
                  <a:schemeClr val="tx1"/>
                </a:solidFill>
                <a:latin typeface="Calibri" panose="020F0502020204030204" pitchFamily="34" charset="0"/>
                <a:cs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B5C823F-9F22-45F3-9DC2-7EBE3FDE7C1B}" type="slidenum">
              <a:rPr lang="en-GB">
                <a:latin typeface="Arial" panose="020B0604020202020204" pitchFamily="34" charset="0"/>
              </a:rPr>
              <a:pPr eaLnBrk="1" hangingPunct="1"/>
              <a:t>71</a:t>
            </a:fld>
            <a:endParaRPr lang="en-GB">
              <a:latin typeface="Arial" panose="020B0604020202020204" pitchFamily="34" charset="0"/>
            </a:endParaRPr>
          </a:p>
        </p:txBody>
      </p:sp>
    </p:spTree>
    <p:extLst>
      <p:ext uri="{BB962C8B-B14F-4D97-AF65-F5344CB8AC3E}">
        <p14:creationId xmlns:p14="http://schemas.microsoft.com/office/powerpoint/2010/main" val="11880921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smtClean="0">
                <a:solidFill>
                  <a:schemeClr val="tx1"/>
                </a:solidFill>
                <a:latin typeface="+mn-lt"/>
                <a:ea typeface="+mn-ea"/>
                <a:cs typeface="+mn-cs"/>
              </a:rPr>
              <a:t>Try open days, taster sessions and visiting them in their environment (within a care or residential home).</a:t>
            </a:r>
            <a:endParaRPr lang="en-GB" dirty="0" smtClean="0"/>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Free, fun, friendly.</a:t>
            </a:r>
          </a:p>
          <a:p>
            <a:r>
              <a:rPr lang="en-GB" dirty="0" smtClean="0">
                <a:latin typeface="Arial" panose="020B0604020202020204" pitchFamily="34" charset="0"/>
                <a:cs typeface="Arial" panose="020B0604020202020204" pitchFamily="34" charset="0"/>
              </a:rPr>
              <a:t>You’ve already got a great offer if you’ve got an IFI facility. If you haven’t then I’d obviously recommend you look into getting IFI registered.</a:t>
            </a:r>
          </a:p>
          <a:p>
            <a:endParaRPr lang="en-GB" dirty="0" smtClean="0">
              <a:latin typeface="Arial" panose="020B0604020202020204" pitchFamily="34" charset="0"/>
              <a:cs typeface="Arial" panose="020B0604020202020204" pitchFamily="34" charset="0"/>
            </a:endParaRPr>
          </a:p>
          <a:p>
            <a:r>
              <a:rPr lang="en-GB" dirty="0" smtClean="0"/>
              <a:t>Encourages word of mouth</a:t>
            </a:r>
          </a:p>
          <a:p>
            <a:endParaRPr lang="en-GB" dirty="0" smtClean="0"/>
          </a:p>
          <a:p>
            <a:r>
              <a:rPr lang="en-GB" dirty="0" err="1" smtClean="0"/>
              <a:t>Instructability</a:t>
            </a:r>
            <a:endParaRPr lang="en-GB" dirty="0" smtClean="0"/>
          </a:p>
          <a:p>
            <a:r>
              <a:rPr lang="en-GB" sz="1200" kern="1200" dirty="0" smtClean="0">
                <a:solidFill>
                  <a:schemeClr val="tx1"/>
                </a:solidFill>
                <a:effectLst/>
                <a:latin typeface="+mn-lt"/>
                <a:ea typeface="+mn-ea"/>
                <a:cs typeface="+mn-cs"/>
              </a:rPr>
              <a:t>Nationally - the IFI work in partnership with </a:t>
            </a:r>
            <a:r>
              <a:rPr lang="en-GB" sz="1200" b="1" u="sng" kern="1200" dirty="0" smtClean="0">
                <a:solidFill>
                  <a:schemeClr val="tx1"/>
                </a:solidFill>
                <a:effectLst/>
                <a:latin typeface="+mn-lt"/>
                <a:ea typeface="+mn-ea"/>
                <a:cs typeface="+mn-cs"/>
                <a:hlinkClick r:id="rId3"/>
              </a:rPr>
              <a:t>‘</a:t>
            </a:r>
            <a:r>
              <a:rPr lang="en-GB" sz="1200" b="1" u="sng" kern="1200" dirty="0" err="1" smtClean="0">
                <a:solidFill>
                  <a:schemeClr val="tx1"/>
                </a:solidFill>
                <a:effectLst/>
                <a:latin typeface="+mn-lt"/>
                <a:ea typeface="+mn-ea"/>
                <a:cs typeface="+mn-cs"/>
                <a:hlinkClick r:id="rId3"/>
              </a:rPr>
              <a:t>Instructability</a:t>
            </a:r>
            <a:r>
              <a:rPr lang="en-GB" sz="1200" b="1" u="sng" kern="1200" dirty="0" smtClean="0">
                <a:solidFill>
                  <a:schemeClr val="tx1"/>
                </a:solidFill>
                <a:effectLst/>
                <a:latin typeface="+mn-lt"/>
                <a:ea typeface="+mn-ea"/>
                <a:cs typeface="+mn-cs"/>
                <a:hlinkClick r:id="rId3"/>
              </a:rPr>
              <a:t>’</a:t>
            </a:r>
            <a:r>
              <a:rPr lang="en-GB" sz="1200" kern="1200" dirty="0" smtClean="0">
                <a:solidFill>
                  <a:schemeClr val="tx1"/>
                </a:solidFill>
                <a:effectLst/>
                <a:latin typeface="+mn-lt"/>
                <a:ea typeface="+mn-ea"/>
                <a:cs typeface="+mn-cs"/>
              </a:rPr>
              <a:t> which is a Sport England funded project delivered jointly by Aspire and </a:t>
            </a:r>
            <a:r>
              <a:rPr lang="en-GB" sz="1200" kern="1200" dirty="0" err="1" smtClean="0">
                <a:solidFill>
                  <a:schemeClr val="tx1"/>
                </a:solidFill>
                <a:effectLst/>
                <a:latin typeface="+mn-lt"/>
                <a:ea typeface="+mn-ea"/>
                <a:cs typeface="+mn-cs"/>
              </a:rPr>
              <a:t>YMCAFit</a:t>
            </a:r>
            <a:r>
              <a:rPr lang="en-GB" sz="1200" kern="1200" dirty="0" smtClean="0">
                <a:solidFill>
                  <a:schemeClr val="tx1"/>
                </a:solidFill>
                <a:effectLst/>
                <a:latin typeface="+mn-lt"/>
                <a:ea typeface="+mn-ea"/>
                <a:cs typeface="+mn-cs"/>
              </a:rPr>
              <a:t>.  The project trains and supports disabled people to become personal trainers.  As part of their training delegates are required to complete a 12 week placement and as part of their role carry out community outreach to encourage more disabled people to participate in physical activity.</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Research suggests that disabled people are more likely to use the gym if they have role models to look up to who are similar to themselves.  With that thought in mind you may want to consider offering a disabled person a work experience placement or setting up a </a:t>
            </a:r>
            <a:r>
              <a:rPr lang="en-GB" sz="1200" b="1" u="sng" kern="1200" dirty="0" smtClean="0">
                <a:solidFill>
                  <a:schemeClr val="tx1"/>
                </a:solidFill>
                <a:effectLst/>
                <a:latin typeface="+mn-lt"/>
                <a:ea typeface="+mn-ea"/>
                <a:cs typeface="+mn-cs"/>
                <a:hlinkClick r:id="rId4"/>
              </a:rPr>
              <a:t>buddy scheme</a:t>
            </a:r>
            <a:r>
              <a:rPr lang="en-GB" sz="1200" kern="1200" dirty="0" smtClean="0">
                <a:solidFill>
                  <a:schemeClr val="tx1"/>
                </a:solidFill>
                <a:effectLst/>
                <a:latin typeface="+mn-lt"/>
                <a:ea typeface="+mn-ea"/>
                <a:cs typeface="+mn-cs"/>
              </a:rPr>
              <a:t> where disabled people support each other in their fitness goals.</a:t>
            </a:r>
          </a:p>
          <a:p>
            <a:endParaRPr lang="en-GB"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73</a:t>
            </a:fld>
            <a:endParaRPr lang="en-GB"/>
          </a:p>
        </p:txBody>
      </p:sp>
    </p:spTree>
    <p:extLst>
      <p:ext uri="{BB962C8B-B14F-4D97-AF65-F5344CB8AC3E}">
        <p14:creationId xmlns:p14="http://schemas.microsoft.com/office/powerpoint/2010/main" val="1652579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solidFill>
                  <a:srgbClr val="FF0000"/>
                </a:solidFill>
                <a:latin typeface="Arial" panose="020B0604020202020204" pitchFamily="34" charset="0"/>
                <a:cs typeface="Arial" panose="020B0604020202020204" pitchFamily="34" charset="0"/>
              </a:rPr>
              <a:t>Now I’d like to focus on the good news. </a:t>
            </a:r>
            <a:r>
              <a:rPr lang="en-GB" b="1" dirty="0" smtClean="0">
                <a:solidFill>
                  <a:srgbClr val="FF0000"/>
                </a:solidFill>
                <a:latin typeface="Arial" panose="020B0604020202020204" pitchFamily="34" charset="0"/>
                <a:cs typeface="Arial" panose="020B0604020202020204" pitchFamily="34" charset="0"/>
              </a:rPr>
              <a:t>3</a:t>
            </a:r>
            <a:r>
              <a:rPr lang="en-GB" b="1" baseline="0" dirty="0" smtClean="0">
                <a:solidFill>
                  <a:srgbClr val="FF0000"/>
                </a:solidFill>
                <a:latin typeface="Arial" panose="020B0604020202020204" pitchFamily="34" charset="0"/>
                <a:cs typeface="Arial" panose="020B0604020202020204" pitchFamily="34" charset="0"/>
              </a:rPr>
              <a:t> </a:t>
            </a:r>
            <a:r>
              <a:rPr lang="en-GB" b="1" dirty="0" smtClean="0">
                <a:solidFill>
                  <a:srgbClr val="FF0000"/>
                </a:solidFill>
                <a:latin typeface="Arial" panose="020B0604020202020204" pitchFamily="34" charset="0"/>
                <a:cs typeface="Arial" panose="020B0604020202020204" pitchFamily="34" charset="0"/>
              </a:rPr>
              <a:t>bits of good news.</a:t>
            </a:r>
          </a:p>
          <a:p>
            <a:endParaRPr lang="en-GB" b="1" dirty="0" smtClean="0">
              <a:solidFill>
                <a:srgbClr val="FF0000"/>
              </a:solidFill>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latin typeface="Arial" panose="020B0604020202020204" pitchFamily="34" charset="0"/>
                <a:cs typeface="Arial" panose="020B0604020202020204" pitchFamily="34" charset="0"/>
              </a:rPr>
              <a:t>Firstly - </a:t>
            </a:r>
            <a:r>
              <a:rPr lang="en-GB" dirty="0" smtClean="0"/>
              <a:t>According to a piece of research by Leonard</a:t>
            </a:r>
            <a:r>
              <a:rPr lang="en-GB" baseline="0" dirty="0" smtClean="0"/>
              <a:t> Cheshire Disability only 16% of disabled people are gym members but 69% would like to be more active. </a:t>
            </a:r>
            <a:r>
              <a:rPr lang="en-GB" dirty="0" smtClean="0">
                <a:latin typeface="Arial" panose="020B0604020202020204" pitchFamily="34" charset="0"/>
                <a:cs typeface="Arial" panose="020B0604020202020204" pitchFamily="34" charset="0"/>
              </a:rPr>
              <a:t>So we’ve got a very big and very receptive audience if we get our marketing right.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Secondly - In terms of marketing the gym to disabled people - recent research from Sport England (APS6) suggests that keep fit/ gym activities are one of the most popular activities among disabled people.  </a:t>
            </a:r>
          </a:p>
          <a:p>
            <a:pPr marL="171450" indent="-171450">
              <a:buFont typeface="Arial" panose="020B0604020202020204" pitchFamily="34" charset="0"/>
              <a:buChar char="•"/>
            </a:pPr>
            <a:r>
              <a:rPr lang="en-GB" dirty="0" smtClean="0">
                <a:latin typeface="Arial" panose="020B0604020202020204" pitchFamily="34" charset="0"/>
                <a:cs typeface="Arial" panose="020B0604020202020204" pitchFamily="34" charset="0"/>
              </a:rPr>
              <a:t>Thirdly – I’m going to show you how to run a very effective marketing campaign today. Not going to wave a magic wand, but I will tell you exactly what you need to do. This is what I do every day for a living, and I use these tactics to get thousands of people active. Not easy, but it’s totally doable.</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I'm going to tell you what's worked in our campaigns,</a:t>
            </a:r>
            <a:r>
              <a:rPr lang="en-GB" baseline="0" dirty="0" smtClean="0">
                <a:latin typeface="Arial" panose="020B0604020202020204" pitchFamily="34" charset="0"/>
                <a:cs typeface="Arial" panose="020B0604020202020204" pitchFamily="34" charset="0"/>
              </a:rPr>
              <a:t> and what’s worked in </a:t>
            </a:r>
            <a:r>
              <a:rPr lang="en-GB" dirty="0" smtClean="0">
                <a:latin typeface="Arial" panose="020B0604020202020204" pitchFamily="34" charset="0"/>
                <a:cs typeface="Arial" panose="020B0604020202020204" pitchFamily="34" charset="0"/>
              </a:rPr>
              <a:t>campaigns that other people have run. And as we go along there</a:t>
            </a:r>
            <a:r>
              <a:rPr lang="en-GB" baseline="0" dirty="0" smtClean="0">
                <a:latin typeface="Arial" panose="020B0604020202020204" pitchFamily="34" charset="0"/>
                <a:cs typeface="Arial" panose="020B0604020202020204" pitchFamily="34" charset="0"/>
              </a:rPr>
              <a:t> will be a chance to share what’s </a:t>
            </a:r>
            <a:r>
              <a:rPr lang="en-GB" dirty="0" smtClean="0">
                <a:latin typeface="Arial" panose="020B0604020202020204" pitchFamily="34" charset="0"/>
                <a:cs typeface="Arial" panose="020B0604020202020204" pitchFamily="34" charset="0"/>
              </a:rPr>
              <a:t>worked for people in this</a:t>
            </a:r>
            <a:r>
              <a:rPr lang="en-GB" baseline="0" dirty="0" smtClean="0">
                <a:latin typeface="Arial" panose="020B0604020202020204" pitchFamily="34" charset="0"/>
                <a:cs typeface="Arial" panose="020B0604020202020204" pitchFamily="34" charset="0"/>
              </a:rPr>
              <a:t> room</a:t>
            </a:r>
            <a:r>
              <a:rPr lang="en-GB" dirty="0" smtClean="0">
                <a:latin typeface="Arial" panose="020B0604020202020204" pitchFamily="34" charset="0"/>
                <a:cs typeface="Arial" panose="020B0604020202020204" pitchFamily="34" charset="0"/>
              </a:rPr>
              <a:t>.</a:t>
            </a: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a:solidFill>
                  <a:schemeClr val="tx1"/>
                </a:solidFill>
                <a:latin typeface="Calibri" panose="020F0502020204030204" pitchFamily="34" charset="0"/>
                <a:cs typeface="Arial" panose="020B0604020202020204" pitchFamily="34" charset="0"/>
              </a:defRPr>
            </a:lvl1pPr>
            <a:lvl2pPr marL="742950" indent="-285750" defTabSz="957263" eaLnBrk="0" hangingPunct="0">
              <a:defRPr>
                <a:solidFill>
                  <a:schemeClr val="tx1"/>
                </a:solidFill>
                <a:latin typeface="Calibri" panose="020F0502020204030204" pitchFamily="34" charset="0"/>
                <a:cs typeface="Arial" panose="020B0604020202020204" pitchFamily="34" charset="0"/>
              </a:defRPr>
            </a:lvl2pPr>
            <a:lvl3pPr marL="1143000" indent="-228600" defTabSz="957263" eaLnBrk="0" hangingPunct="0">
              <a:defRPr>
                <a:solidFill>
                  <a:schemeClr val="tx1"/>
                </a:solidFill>
                <a:latin typeface="Calibri" panose="020F0502020204030204" pitchFamily="34" charset="0"/>
                <a:cs typeface="Arial" panose="020B0604020202020204" pitchFamily="34" charset="0"/>
              </a:defRPr>
            </a:lvl3pPr>
            <a:lvl4pPr marL="1600200" indent="-228600" defTabSz="957263" eaLnBrk="0" hangingPunct="0">
              <a:defRPr>
                <a:solidFill>
                  <a:schemeClr val="tx1"/>
                </a:solidFill>
                <a:latin typeface="Calibri" panose="020F0502020204030204" pitchFamily="34" charset="0"/>
                <a:cs typeface="Arial" panose="020B0604020202020204" pitchFamily="34" charset="0"/>
              </a:defRPr>
            </a:lvl4pPr>
            <a:lvl5pPr marL="2057400" indent="-228600" defTabSz="957263" eaLnBrk="0" hangingPunct="0">
              <a:defRPr>
                <a:solidFill>
                  <a:schemeClr val="tx1"/>
                </a:solidFill>
                <a:latin typeface="Calibri" panose="020F0502020204030204" pitchFamily="34" charset="0"/>
                <a:cs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C6D7F95-695E-4CA0-909A-0B6A569E418B}" type="slidenum">
              <a:rPr lang="en-GB">
                <a:latin typeface="Arial" panose="020B0604020202020204" pitchFamily="34" charset="0"/>
              </a:rPr>
              <a:pPr eaLnBrk="1" hangingPunct="1"/>
              <a:t>7</a:t>
            </a:fld>
            <a:endParaRPr lang="en-GB">
              <a:latin typeface="Arial" panose="020B0604020202020204" pitchFamily="34" charset="0"/>
            </a:endParaRPr>
          </a:p>
        </p:txBody>
      </p:sp>
    </p:spTree>
    <p:extLst>
      <p:ext uri="{BB962C8B-B14F-4D97-AF65-F5344CB8AC3E}">
        <p14:creationId xmlns:p14="http://schemas.microsoft.com/office/powerpoint/2010/main" val="8520634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Arial" panose="020B0604020202020204" pitchFamily="34" charset="0"/>
                <a:cs typeface="Arial" panose="020B0604020202020204" pitchFamily="34" charset="0"/>
              </a:rPr>
              <a:t>Walking groups generally.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Arial" panose="020B0604020202020204" pitchFamily="34" charset="0"/>
                <a:cs typeface="Arial" panose="020B0604020202020204" pitchFamily="34" charset="0"/>
              </a:rPr>
              <a:t>Local gym here. Cardiac rehab.</a:t>
            </a:r>
            <a:r>
              <a:rPr lang="en-GB" baseline="0" dirty="0" smtClean="0">
                <a:latin typeface="Arial" panose="020B0604020202020204" pitchFamily="34" charset="0"/>
                <a:cs typeface="Arial" panose="020B0604020202020204" pitchFamily="34" charset="0"/>
              </a:rPr>
              <a:t> They call it rehab, and one of the ladies told me her grandson begs her not to call it that. </a:t>
            </a:r>
            <a:r>
              <a:rPr lang="en-GB" dirty="0" smtClean="0">
                <a:latin typeface="Arial" panose="020B0604020202020204" pitchFamily="34" charset="0"/>
                <a:cs typeface="Arial" panose="020B0604020202020204" pitchFamily="34" charset="0"/>
              </a:rPr>
              <a:t>How they do</a:t>
            </a:r>
            <a:r>
              <a:rPr lang="en-GB" baseline="0" dirty="0" smtClean="0">
                <a:latin typeface="Arial" panose="020B0604020202020204" pitchFamily="34" charset="0"/>
                <a:cs typeface="Arial" panose="020B0604020202020204" pitchFamily="34" charset="0"/>
              </a:rPr>
              <a:t> it. Warm up in dance studio. Exercise – all at the same time. </a:t>
            </a:r>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Costa Coffee for walking group.</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Matching people up with buddy in the group? Y</a:t>
            </a:r>
            <a:r>
              <a:rPr lang="en-GB" sz="1200" b="0" i="0" u="none" strike="noStrike" kern="1200" baseline="0" dirty="0" smtClean="0">
                <a:solidFill>
                  <a:schemeClr val="tx1"/>
                </a:solidFill>
                <a:latin typeface="+mn-lt"/>
                <a:ea typeface="+mn-ea"/>
                <a:cs typeface="+mn-cs"/>
              </a:rPr>
              <a:t>ou may wish to use existing people or recruit for new volunteers for this service in particular through your local volunteer centre or sports college. Visit www.do-it.org.uk to register volunteering opportunities. Don’t always assume that older people want buddies of the same age. Many older exercisers like to be around young people, so younger, responsible buddies can be recruited.</a:t>
            </a:r>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Who’s already doing this? How’s it working?</a:t>
            </a:r>
          </a:p>
          <a:p>
            <a:r>
              <a:rPr lang="en-GB" dirty="0" smtClean="0">
                <a:latin typeface="Arial" panose="020B0604020202020204" pitchFamily="34" charset="0"/>
                <a:cs typeface="Arial" panose="020B0604020202020204" pitchFamily="34" charset="0"/>
              </a:rPr>
              <a:t>If you’re planning on doing this then write down who’s doing it and when on your checklist.</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Info about disabled</a:t>
            </a:r>
            <a:r>
              <a:rPr lang="en-GB" baseline="0" dirty="0" smtClean="0">
                <a:latin typeface="Arial" panose="020B0604020202020204" pitchFamily="34" charset="0"/>
                <a:cs typeface="Arial" panose="020B0604020202020204" pitchFamily="34" charset="0"/>
              </a:rPr>
              <a:t> customers being more loyal. Derby College.</a:t>
            </a: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a:solidFill>
                  <a:schemeClr val="tx1"/>
                </a:solidFill>
                <a:latin typeface="Calibri" panose="020F0502020204030204" pitchFamily="34" charset="0"/>
                <a:cs typeface="Arial" panose="020B0604020202020204" pitchFamily="34" charset="0"/>
              </a:defRPr>
            </a:lvl1pPr>
            <a:lvl2pPr marL="742950" indent="-285750" defTabSz="957263" eaLnBrk="0" hangingPunct="0">
              <a:defRPr>
                <a:solidFill>
                  <a:schemeClr val="tx1"/>
                </a:solidFill>
                <a:latin typeface="Calibri" panose="020F0502020204030204" pitchFamily="34" charset="0"/>
                <a:cs typeface="Arial" panose="020B0604020202020204" pitchFamily="34" charset="0"/>
              </a:defRPr>
            </a:lvl2pPr>
            <a:lvl3pPr marL="1143000" indent="-228600" defTabSz="957263" eaLnBrk="0" hangingPunct="0">
              <a:defRPr>
                <a:solidFill>
                  <a:schemeClr val="tx1"/>
                </a:solidFill>
                <a:latin typeface="Calibri" panose="020F0502020204030204" pitchFamily="34" charset="0"/>
                <a:cs typeface="Arial" panose="020B0604020202020204" pitchFamily="34" charset="0"/>
              </a:defRPr>
            </a:lvl3pPr>
            <a:lvl4pPr marL="1600200" indent="-228600" defTabSz="957263" eaLnBrk="0" hangingPunct="0">
              <a:defRPr>
                <a:solidFill>
                  <a:schemeClr val="tx1"/>
                </a:solidFill>
                <a:latin typeface="Calibri" panose="020F0502020204030204" pitchFamily="34" charset="0"/>
                <a:cs typeface="Arial" panose="020B0604020202020204" pitchFamily="34" charset="0"/>
              </a:defRPr>
            </a:lvl4pPr>
            <a:lvl5pPr marL="2057400" indent="-228600" defTabSz="957263" eaLnBrk="0" hangingPunct="0">
              <a:defRPr>
                <a:solidFill>
                  <a:schemeClr val="tx1"/>
                </a:solidFill>
                <a:latin typeface="Calibri" panose="020F0502020204030204" pitchFamily="34" charset="0"/>
                <a:cs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5710328-39C0-4BFA-B5B6-F734295075B8}" type="slidenum">
              <a:rPr lang="en-GB">
                <a:latin typeface="Arial" panose="020B0604020202020204" pitchFamily="34" charset="0"/>
              </a:rPr>
              <a:pPr eaLnBrk="1" hangingPunct="1"/>
              <a:t>74</a:t>
            </a:fld>
            <a:endParaRPr lang="en-GB">
              <a:latin typeface="Arial" panose="020B0604020202020204" pitchFamily="34" charset="0"/>
            </a:endParaRPr>
          </a:p>
        </p:txBody>
      </p:sp>
    </p:spTree>
    <p:extLst>
      <p:ext uri="{BB962C8B-B14F-4D97-AF65-F5344CB8AC3E}">
        <p14:creationId xmlns:p14="http://schemas.microsoft.com/office/powerpoint/2010/main" val="25280730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Arial" panose="020B0604020202020204" pitchFamily="34" charset="0"/>
                <a:cs typeface="Arial" panose="020B0604020202020204" pitchFamily="34" charset="0"/>
              </a:rPr>
              <a:t>How many people do you think you’ve had attend sessions, but who haven’t been in the last month? Those are the people who are most likely to come to future sessions. They were interested enough to attend at least once, and they’ll come again.</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You need to track their name, email address and phone number, and you’ll want a column for notes about that person.</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This takes work. But it’s very important.</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Who’s already doing this? How’s it working?</a:t>
            </a:r>
          </a:p>
          <a:p>
            <a:r>
              <a:rPr lang="en-GB" dirty="0" smtClean="0">
                <a:latin typeface="Arial" panose="020B0604020202020204" pitchFamily="34" charset="0"/>
                <a:cs typeface="Arial" panose="020B0604020202020204" pitchFamily="34" charset="0"/>
              </a:rPr>
              <a:t>If you’re planning on doing this then write down who’s doing it and when on your checklist.</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OR CRM system if they have one</a:t>
            </a:r>
            <a:r>
              <a:rPr lang="en-GB" dirty="0" smtClean="0">
                <a:latin typeface="Arial" panose="020B0604020202020204" pitchFamily="34" charset="0"/>
                <a:cs typeface="Arial" panose="020B0604020202020204" pitchFamily="34" charset="0"/>
              </a:rPr>
              <a:t>.</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MRM have got</a:t>
            </a:r>
            <a:r>
              <a:rPr lang="en-GB" baseline="0" dirty="0" smtClean="0">
                <a:latin typeface="Arial" panose="020B0604020202020204" pitchFamily="34" charset="0"/>
                <a:cs typeface="Arial" panose="020B0604020202020204" pitchFamily="34" charset="0"/>
              </a:rPr>
              <a:t> the IQ system which allows you to see who needs following up with.</a:t>
            </a:r>
          </a:p>
          <a:p>
            <a:r>
              <a:rPr lang="en-GB" baseline="0" dirty="0" smtClean="0">
                <a:latin typeface="Arial" panose="020B0604020202020204" pitchFamily="34" charset="0"/>
                <a:cs typeface="Arial" panose="020B0604020202020204" pitchFamily="34" charset="0"/>
              </a:rPr>
              <a:t>Aqua Terra have got their own system called Context.</a:t>
            </a:r>
            <a:endParaRPr lang="en-GB"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03D3995-973D-45AD-ADB2-B475C19A473A}" type="slidenum">
              <a:rPr lang="en-GB" smtClean="0"/>
              <a:pPr/>
              <a:t>76</a:t>
            </a:fld>
            <a:endParaRPr lang="en-GB"/>
          </a:p>
        </p:txBody>
      </p:sp>
    </p:spTree>
    <p:extLst>
      <p:ext uri="{BB962C8B-B14F-4D97-AF65-F5344CB8AC3E}">
        <p14:creationId xmlns:p14="http://schemas.microsoft.com/office/powerpoint/2010/main" val="33168885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latin typeface="Arial" panose="020B0604020202020204" pitchFamily="34" charset="0"/>
                <a:cs typeface="Arial" panose="020B0604020202020204" pitchFamily="34" charset="0"/>
              </a:rPr>
              <a:t>Every couple of months you should be spending time on the phone calling people who haven’t been for a while. This takes time, but people are much more likely to turn up if you talk to them.</a:t>
            </a:r>
          </a:p>
          <a:p>
            <a:endParaRPr lang="en-GB" smtClean="0">
              <a:latin typeface="Arial" panose="020B0604020202020204" pitchFamily="34" charset="0"/>
              <a:cs typeface="Arial" panose="020B0604020202020204" pitchFamily="34" charset="0"/>
            </a:endParaRPr>
          </a:p>
          <a:p>
            <a:r>
              <a:rPr lang="en-GB" smtClean="0">
                <a:latin typeface="Arial" panose="020B0604020202020204" pitchFamily="34" charset="0"/>
                <a:cs typeface="Arial" panose="020B0604020202020204" pitchFamily="34" charset="0"/>
              </a:rPr>
              <a:t>When we’re running a campaign we’re pointing people to all kinds of activity groups, so we don’t know if they’re going or not. We therefore get on the phone after 4 weeks to see how they’re doing, We call back again at 3 months, 6 months and 1 year. This is very important.</a:t>
            </a:r>
          </a:p>
          <a:p>
            <a:endParaRPr lang="en-GB" smtClean="0">
              <a:latin typeface="Arial" panose="020B0604020202020204" pitchFamily="34" charset="0"/>
              <a:cs typeface="Arial" panose="020B0604020202020204" pitchFamily="34" charset="0"/>
            </a:endParaRPr>
          </a:p>
          <a:p>
            <a:r>
              <a:rPr lang="en-GB" smtClean="0">
                <a:latin typeface="Arial" panose="020B0604020202020204" pitchFamily="34" charset="0"/>
                <a:cs typeface="Arial" panose="020B0604020202020204" pitchFamily="34" charset="0"/>
              </a:rPr>
              <a:t>Who’s already doing this? How’s it working?</a:t>
            </a:r>
          </a:p>
          <a:p>
            <a:r>
              <a:rPr lang="en-GB" smtClean="0">
                <a:latin typeface="Arial" panose="020B0604020202020204" pitchFamily="34" charset="0"/>
                <a:cs typeface="Arial" panose="020B0604020202020204" pitchFamily="34" charset="0"/>
              </a:rPr>
              <a:t>If you’re planning on doing this then write down who’s doing it and when on your checklist.</a:t>
            </a:r>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a:solidFill>
                  <a:schemeClr val="tx1"/>
                </a:solidFill>
                <a:latin typeface="Calibri" panose="020F0502020204030204" pitchFamily="34" charset="0"/>
                <a:cs typeface="Arial" panose="020B0604020202020204" pitchFamily="34" charset="0"/>
              </a:defRPr>
            </a:lvl1pPr>
            <a:lvl2pPr marL="742950" indent="-285750" defTabSz="957263" eaLnBrk="0" hangingPunct="0">
              <a:defRPr>
                <a:solidFill>
                  <a:schemeClr val="tx1"/>
                </a:solidFill>
                <a:latin typeface="Calibri" panose="020F0502020204030204" pitchFamily="34" charset="0"/>
                <a:cs typeface="Arial" panose="020B0604020202020204" pitchFamily="34" charset="0"/>
              </a:defRPr>
            </a:lvl2pPr>
            <a:lvl3pPr marL="1143000" indent="-228600" defTabSz="957263" eaLnBrk="0" hangingPunct="0">
              <a:defRPr>
                <a:solidFill>
                  <a:schemeClr val="tx1"/>
                </a:solidFill>
                <a:latin typeface="Calibri" panose="020F0502020204030204" pitchFamily="34" charset="0"/>
                <a:cs typeface="Arial" panose="020B0604020202020204" pitchFamily="34" charset="0"/>
              </a:defRPr>
            </a:lvl3pPr>
            <a:lvl4pPr marL="1600200" indent="-228600" defTabSz="957263" eaLnBrk="0" hangingPunct="0">
              <a:defRPr>
                <a:solidFill>
                  <a:schemeClr val="tx1"/>
                </a:solidFill>
                <a:latin typeface="Calibri" panose="020F0502020204030204" pitchFamily="34" charset="0"/>
                <a:cs typeface="Arial" panose="020B0604020202020204" pitchFamily="34" charset="0"/>
              </a:defRPr>
            </a:lvl4pPr>
            <a:lvl5pPr marL="2057400" indent="-228600" defTabSz="957263" eaLnBrk="0" hangingPunct="0">
              <a:defRPr>
                <a:solidFill>
                  <a:schemeClr val="tx1"/>
                </a:solidFill>
                <a:latin typeface="Calibri" panose="020F0502020204030204" pitchFamily="34" charset="0"/>
                <a:cs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C9D629A-22C9-40C7-9683-77A2013DBD67}" type="slidenum">
              <a:rPr lang="en-GB">
                <a:latin typeface="Arial" panose="020B0604020202020204" pitchFamily="34" charset="0"/>
              </a:rPr>
              <a:pPr eaLnBrk="1" hangingPunct="1"/>
              <a:t>77</a:t>
            </a:fld>
            <a:endParaRPr lang="en-GB">
              <a:latin typeface="Arial" panose="020B0604020202020204" pitchFamily="34" charset="0"/>
            </a:endParaRPr>
          </a:p>
        </p:txBody>
      </p:sp>
    </p:spTree>
    <p:extLst>
      <p:ext uri="{BB962C8B-B14F-4D97-AF65-F5344CB8AC3E}">
        <p14:creationId xmlns:p14="http://schemas.microsoft.com/office/powerpoint/2010/main" val="16420659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latin typeface="Arial" panose="020B0604020202020204" pitchFamily="34" charset="0"/>
                <a:cs typeface="Arial" panose="020B0604020202020204" pitchFamily="34" charset="0"/>
              </a:rPr>
              <a:t>Alternatively you can email people to encourage them to come back to your group. This is in addition to the email newsletter, as this will be personal.</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Who’s already doing this? How’s it working?</a:t>
            </a:r>
          </a:p>
          <a:p>
            <a:r>
              <a:rPr lang="en-GB" dirty="0" smtClean="0">
                <a:latin typeface="Arial" panose="020B0604020202020204" pitchFamily="34" charset="0"/>
                <a:cs typeface="Arial" panose="020B0604020202020204" pitchFamily="34" charset="0"/>
              </a:rPr>
              <a:t>If you’re planning on doing this then write down who’s doing it and when on your checklist.</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EMAIL NEWSLETTER?</a:t>
            </a:r>
            <a:r>
              <a:rPr lang="en-GB" baseline="0" dirty="0" smtClean="0">
                <a:latin typeface="Arial" panose="020B0604020202020204" pitchFamily="34" charset="0"/>
                <a:cs typeface="Arial" panose="020B0604020202020204" pitchFamily="34" charset="0"/>
              </a:rPr>
              <a:t> TELL THEM ABOUT MAILCHIMP IF PUTTING THIS IN.</a:t>
            </a:r>
            <a:endParaRPr lang="en-GB" dirty="0" smtClean="0">
              <a:latin typeface="Arial" panose="020B0604020202020204" pitchFamily="34" charset="0"/>
              <a:cs typeface="Arial" panose="020B0604020202020204" pitchFamily="34" charset="0"/>
            </a:endParaRPr>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a:solidFill>
                  <a:schemeClr val="tx1"/>
                </a:solidFill>
                <a:latin typeface="Calibri" panose="020F0502020204030204" pitchFamily="34" charset="0"/>
                <a:cs typeface="Arial" panose="020B0604020202020204" pitchFamily="34" charset="0"/>
              </a:defRPr>
            </a:lvl1pPr>
            <a:lvl2pPr marL="742950" indent="-285750" defTabSz="957263" eaLnBrk="0" hangingPunct="0">
              <a:defRPr>
                <a:solidFill>
                  <a:schemeClr val="tx1"/>
                </a:solidFill>
                <a:latin typeface="Calibri" panose="020F0502020204030204" pitchFamily="34" charset="0"/>
                <a:cs typeface="Arial" panose="020B0604020202020204" pitchFamily="34" charset="0"/>
              </a:defRPr>
            </a:lvl2pPr>
            <a:lvl3pPr marL="1143000" indent="-228600" defTabSz="957263" eaLnBrk="0" hangingPunct="0">
              <a:defRPr>
                <a:solidFill>
                  <a:schemeClr val="tx1"/>
                </a:solidFill>
                <a:latin typeface="Calibri" panose="020F0502020204030204" pitchFamily="34" charset="0"/>
                <a:cs typeface="Arial" panose="020B0604020202020204" pitchFamily="34" charset="0"/>
              </a:defRPr>
            </a:lvl3pPr>
            <a:lvl4pPr marL="1600200" indent="-228600" defTabSz="957263" eaLnBrk="0" hangingPunct="0">
              <a:defRPr>
                <a:solidFill>
                  <a:schemeClr val="tx1"/>
                </a:solidFill>
                <a:latin typeface="Calibri" panose="020F0502020204030204" pitchFamily="34" charset="0"/>
                <a:cs typeface="Arial" panose="020B0604020202020204" pitchFamily="34" charset="0"/>
              </a:defRPr>
            </a:lvl4pPr>
            <a:lvl5pPr marL="2057400" indent="-228600" defTabSz="957263" eaLnBrk="0" hangingPunct="0">
              <a:defRPr>
                <a:solidFill>
                  <a:schemeClr val="tx1"/>
                </a:solidFill>
                <a:latin typeface="Calibri" panose="020F0502020204030204" pitchFamily="34" charset="0"/>
                <a:cs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FBA37B0-6FA6-42E4-959D-B85E3A181751}" type="slidenum">
              <a:rPr lang="en-GB">
                <a:latin typeface="Arial" panose="020B0604020202020204" pitchFamily="34" charset="0"/>
              </a:rPr>
              <a:pPr eaLnBrk="1" hangingPunct="1"/>
              <a:t>78</a:t>
            </a:fld>
            <a:endParaRPr lang="en-GB">
              <a:latin typeface="Arial" panose="020B0604020202020204" pitchFamily="34" charset="0"/>
            </a:endParaRPr>
          </a:p>
        </p:txBody>
      </p:sp>
    </p:spTree>
    <p:extLst>
      <p:ext uri="{BB962C8B-B14F-4D97-AF65-F5344CB8AC3E}">
        <p14:creationId xmlns:p14="http://schemas.microsoft.com/office/powerpoint/2010/main" val="20894040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You should already be monitoring the number of disabled users your centre has as a requirement of being an IFI centre. But it also helps you too. </a:t>
            </a:r>
          </a:p>
          <a:p>
            <a:endParaRPr lang="en-GB" baseline="0" dirty="0" smtClean="0"/>
          </a:p>
          <a:p>
            <a:r>
              <a:rPr lang="en-GB" baseline="0" dirty="0" smtClean="0"/>
              <a:t>It can really help with measuring return on investment and proving effectiveness. If you can show your impact then it’s easier to keep current funding. And if you can show that you know what works for attracting disabled people based on results it can help with getting more funding in. </a:t>
            </a:r>
          </a:p>
          <a:p>
            <a:endParaRPr lang="en-GB" baseline="0" dirty="0" smtClean="0"/>
          </a:p>
          <a:p>
            <a:r>
              <a:rPr lang="en-GB" baseline="0" dirty="0" smtClean="0"/>
              <a:t>Fusion Leisure introduced a process for getting more people using their leisure card, and doubled their disabled users. Now they didn’t really double the users, but they doubled the number that they knew about. </a:t>
            </a:r>
          </a:p>
          <a:p>
            <a:endParaRPr lang="en-GB" baseline="0" dirty="0" smtClean="0"/>
          </a:p>
          <a:p>
            <a:r>
              <a:rPr lang="en-GB" baseline="0" dirty="0" smtClean="0"/>
              <a:t>Additional benefits are that if you know who your disabled users are then you can talk to them about becoming advocates for your centre – to help spread the word to more people. </a:t>
            </a:r>
          </a:p>
          <a:p>
            <a:endParaRPr lang="en-GB" baseline="0" dirty="0" smtClean="0"/>
          </a:p>
          <a:p>
            <a:r>
              <a:rPr lang="en-GB" baseline="0" dirty="0" smtClean="0"/>
              <a:t>It also helps you improve your customer service. If you know someone has a visual impairment then you could potentially send letters to them in large print. </a:t>
            </a:r>
            <a:endParaRPr lang="en-GB" baseline="0" dirty="0" smtClean="0"/>
          </a:p>
        </p:txBody>
      </p:sp>
      <p:sp>
        <p:nvSpPr>
          <p:cNvPr id="4" name="Slide Number Placeholder 3"/>
          <p:cNvSpPr>
            <a:spLocks noGrp="1"/>
          </p:cNvSpPr>
          <p:nvPr>
            <p:ph type="sldNum" sz="quarter" idx="10"/>
          </p:nvPr>
        </p:nvSpPr>
        <p:spPr/>
        <p:txBody>
          <a:bodyPr/>
          <a:lstStyle/>
          <a:p>
            <a:fld id="{403D3995-973D-45AD-ADB2-B475C19A473A}" type="slidenum">
              <a:rPr lang="en-GB" smtClean="0"/>
              <a:pPr/>
              <a:t>80</a:t>
            </a:fld>
            <a:endParaRPr lang="en-GB"/>
          </a:p>
        </p:txBody>
      </p:sp>
    </p:spTree>
    <p:extLst>
      <p:ext uri="{BB962C8B-B14F-4D97-AF65-F5344CB8AC3E}">
        <p14:creationId xmlns:p14="http://schemas.microsoft.com/office/powerpoint/2010/main" val="11773195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Arial" panose="020B0604020202020204" pitchFamily="34" charset="0"/>
                <a:cs typeface="Arial" panose="020B0604020202020204" pitchFamily="34" charset="0"/>
              </a:rPr>
              <a:t>In case you there’s anything from today’s workshop that you don’t remember, we’ll be providing </a:t>
            </a:r>
          </a:p>
          <a:p>
            <a:pPr marL="171450" indent="-171450">
              <a:buFont typeface="Arial" panose="020B0604020202020204" pitchFamily="34" charset="0"/>
              <a:buChar char="•"/>
            </a:pPr>
            <a:r>
              <a:rPr lang="en-GB" dirty="0" smtClean="0"/>
              <a:t>IFI resource</a:t>
            </a:r>
          </a:p>
          <a:p>
            <a:pPr marL="171450" indent="-171450">
              <a:buFont typeface="Arial" panose="020B0604020202020204" pitchFamily="34" charset="0"/>
              <a:buChar char="•"/>
            </a:pPr>
            <a:r>
              <a:rPr lang="en-GB" dirty="0" smtClean="0"/>
              <a:t>Make Sport Fun book</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smtClean="0">
                <a:solidFill>
                  <a:schemeClr val="tx1"/>
                </a:solidFill>
                <a:latin typeface="+mn-lt"/>
                <a:ea typeface="+mn-ea"/>
                <a:cs typeface="+mn-cs"/>
              </a:rPr>
              <a:t>Disability equality training will give practitioners a broad understanding of disability, how to communicate terminology, etiquette, legislation, barriers and solutions to participation. EFDS currently deliver Disability Equality Training courses specifically for sport and physical activity and will be launching an online training course in the near future. See www.efds.co.uk/resources/training for further details.</a:t>
            </a:r>
          </a:p>
          <a:p>
            <a:endParaRPr lang="en-GB" dirty="0" smtClean="0"/>
          </a:p>
          <a:p>
            <a:r>
              <a:rPr lang="en-GB" dirty="0" smtClean="0"/>
              <a:t>Will also be a series of emails coming</a:t>
            </a:r>
            <a:r>
              <a:rPr lang="en-GB" baseline="0" dirty="0" smtClean="0"/>
              <a:t> round with top tips about each of these topics. Over what period? Maybe one a month?</a:t>
            </a:r>
            <a:endParaRPr lang="en-GB" dirty="0" smtClean="0"/>
          </a:p>
          <a:p>
            <a:endParaRPr lang="en-GB" baseline="0" dirty="0" smtClean="0"/>
          </a:p>
          <a:p>
            <a:r>
              <a:rPr lang="en-GB" baseline="0" dirty="0" smtClean="0"/>
              <a:t>Will be calling up some of you to find out what you’re trying out. What you’re changing. What’s working for you.</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81</a:t>
            </a:fld>
            <a:endParaRPr lang="en-GB"/>
          </a:p>
        </p:txBody>
      </p:sp>
    </p:spTree>
    <p:extLst>
      <p:ext uri="{BB962C8B-B14F-4D97-AF65-F5344CB8AC3E}">
        <p14:creationId xmlns:p14="http://schemas.microsoft.com/office/powerpoint/2010/main" val="30719253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What’s been helpful?</a:t>
            </a:r>
          </a:p>
          <a:p>
            <a:r>
              <a:rPr lang="en-GB" dirty="0" smtClean="0"/>
              <a:t>What are you going to do differently?</a:t>
            </a:r>
          </a:p>
          <a:p>
            <a:r>
              <a:rPr lang="en-GB" dirty="0" smtClean="0"/>
              <a:t>What’s anyone</a:t>
            </a:r>
            <a:r>
              <a:rPr lang="en-GB" baseline="0" dirty="0" smtClean="0"/>
              <a:t> going to try?</a:t>
            </a:r>
          </a:p>
          <a:p>
            <a:endParaRPr lang="en-GB" baseline="0" dirty="0" smtClean="0"/>
          </a:p>
          <a:p>
            <a:r>
              <a:rPr lang="en-GB" dirty="0" smtClean="0">
                <a:latin typeface="Arial" panose="020B0604020202020204" pitchFamily="34" charset="0"/>
                <a:cs typeface="Arial" panose="020B0604020202020204" pitchFamily="34" charset="0"/>
              </a:rPr>
              <a:t>Now – what questions do people have?</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So – now you should have a list of all the tactics you’re going to use. Choose 2 of them that you’re going to do on Monday and 2 more that you’re going to do the week after. Write those down separately. Now tell the person sat next to you how you’re going to do that.</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ASK A COUPLE OF PEOPLE WHAT THEY’RE GOING TO DO.</a:t>
            </a:r>
          </a:p>
          <a:p>
            <a:endParaRPr lang="en-GB" dirty="0" smtClean="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82</a:t>
            </a:fld>
            <a:endParaRPr lang="en-GB"/>
          </a:p>
        </p:txBody>
      </p:sp>
    </p:spTree>
    <p:extLst>
      <p:ext uri="{BB962C8B-B14F-4D97-AF65-F5344CB8AC3E}">
        <p14:creationId xmlns:p14="http://schemas.microsoft.com/office/powerpoint/2010/main" val="2593022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spcBef>
                <a:spcPct val="0"/>
              </a:spcBef>
            </a:pPr>
            <a:r>
              <a:rPr lang="en-GB" dirty="0" smtClean="0">
                <a:solidFill>
                  <a:srgbClr val="005DA0"/>
                </a:solidFill>
                <a:latin typeface="Arial" panose="020B0604020202020204" pitchFamily="34" charset="0"/>
                <a:cs typeface="Arial" panose="020B0604020202020204" pitchFamily="34" charset="0"/>
              </a:rPr>
              <a:t>Over the years that I’ve been running sport and activity marketing campaigns I’ve carefully tracked everything that’s worked for me, and what’s worked in campaigns that others have run.</a:t>
            </a:r>
            <a:r>
              <a:rPr lang="en-GB" baseline="0" dirty="0" smtClean="0">
                <a:solidFill>
                  <a:srgbClr val="005DA0"/>
                </a:solidFill>
                <a:latin typeface="Arial" panose="020B0604020202020204" pitchFamily="34" charset="0"/>
                <a:cs typeface="Arial" panose="020B0604020202020204" pitchFamily="34" charset="0"/>
              </a:rPr>
              <a:t> I’ve also studied all the research I can find about what is effective at increasing participation. </a:t>
            </a:r>
            <a:r>
              <a:rPr lang="en-GB" dirty="0" smtClean="0">
                <a:solidFill>
                  <a:srgbClr val="005DA0"/>
                </a:solidFill>
                <a:latin typeface="Arial" panose="020B0604020202020204" pitchFamily="34" charset="0"/>
                <a:cs typeface="Arial" panose="020B0604020202020204" pitchFamily="34" charset="0"/>
              </a:rPr>
              <a:t>What I’ve found is that there are 6 stages to an effective</a:t>
            </a:r>
            <a:r>
              <a:rPr lang="en-GB" baseline="0" dirty="0" smtClean="0">
                <a:solidFill>
                  <a:srgbClr val="005DA0"/>
                </a:solidFill>
                <a:latin typeface="Arial" panose="020B0604020202020204" pitchFamily="34" charset="0"/>
                <a:cs typeface="Arial" panose="020B0604020202020204" pitchFamily="34" charset="0"/>
              </a:rPr>
              <a:t> activity marketing campaign.</a:t>
            </a:r>
            <a:endParaRPr lang="en-GB" dirty="0" smtClean="0">
              <a:solidFill>
                <a:srgbClr val="005DA0"/>
              </a:solidFill>
              <a:latin typeface="Arial" panose="020B0604020202020204" pitchFamily="34" charset="0"/>
              <a:cs typeface="Arial" panose="020B0604020202020204" pitchFamily="34" charset="0"/>
            </a:endParaRPr>
          </a:p>
          <a:p>
            <a:pPr algn="just" eaLnBrk="1" hangingPunct="1">
              <a:spcBef>
                <a:spcPct val="0"/>
              </a:spcBef>
            </a:pPr>
            <a:endParaRPr lang="en-GB" dirty="0" smtClean="0">
              <a:solidFill>
                <a:srgbClr val="005DA0"/>
              </a:solidFill>
              <a:latin typeface="Arial" panose="020B0604020202020204" pitchFamily="34" charset="0"/>
              <a:cs typeface="Arial" panose="020B0604020202020204" pitchFamily="34" charset="0"/>
            </a:endParaRPr>
          </a:p>
          <a:p>
            <a:pPr algn="just" eaLnBrk="1" hangingPunct="1">
              <a:spcBef>
                <a:spcPct val="0"/>
              </a:spcBef>
            </a:pPr>
            <a:r>
              <a:rPr lang="en-GB" dirty="0" smtClean="0">
                <a:solidFill>
                  <a:srgbClr val="005DA0"/>
                </a:solidFill>
                <a:latin typeface="Arial" panose="020B0604020202020204" pitchFamily="34" charset="0"/>
                <a:cs typeface="Arial" panose="020B0604020202020204" pitchFamily="34" charset="0"/>
              </a:rPr>
              <a:t>Let me explain what these mean.</a:t>
            </a:r>
          </a:p>
          <a:p>
            <a:pPr algn="just" eaLnBrk="1" hangingPunct="1">
              <a:spcBef>
                <a:spcPct val="0"/>
              </a:spcBef>
            </a:pPr>
            <a:endParaRPr lang="en-GB" dirty="0" smtClean="0">
              <a:solidFill>
                <a:srgbClr val="005DA0"/>
              </a:solidFill>
              <a:latin typeface="Arial" panose="020B0604020202020204" pitchFamily="34" charset="0"/>
              <a:cs typeface="Arial" panose="020B0604020202020204" pitchFamily="34" charset="0"/>
            </a:endParaRPr>
          </a:p>
          <a:p>
            <a:pPr marL="171450" indent="-171450" algn="just" eaLnBrk="1" hangingPunct="1">
              <a:spcBef>
                <a:spcPct val="0"/>
              </a:spcBef>
              <a:buFont typeface="Arial" panose="020B0604020202020204" pitchFamily="34" charset="0"/>
              <a:buChar char="•"/>
            </a:pPr>
            <a:r>
              <a:rPr lang="en-GB" dirty="0" smtClean="0">
                <a:solidFill>
                  <a:srgbClr val="005DA0"/>
                </a:solidFill>
                <a:latin typeface="Arial" panose="020B0604020202020204" pitchFamily="34" charset="0"/>
                <a:cs typeface="Arial" panose="020B0604020202020204" pitchFamily="34" charset="0"/>
              </a:rPr>
              <a:t>Plan</a:t>
            </a:r>
            <a:r>
              <a:rPr lang="en-GB" baseline="0" dirty="0" smtClean="0">
                <a:solidFill>
                  <a:srgbClr val="005DA0"/>
                </a:solidFill>
                <a:latin typeface="Arial" panose="020B0604020202020204" pitchFamily="34" charset="0"/>
                <a:cs typeface="Arial" panose="020B0604020202020204" pitchFamily="34" charset="0"/>
              </a:rPr>
              <a:t> </a:t>
            </a:r>
            <a:r>
              <a:rPr lang="en-GB" dirty="0" smtClean="0">
                <a:solidFill>
                  <a:srgbClr val="005DA0"/>
                </a:solidFill>
                <a:latin typeface="Arial" panose="020B0604020202020204" pitchFamily="34" charset="0"/>
                <a:cs typeface="Arial" panose="020B0604020202020204" pitchFamily="34" charset="0"/>
              </a:rPr>
              <a:t>is about deciding</a:t>
            </a:r>
            <a:r>
              <a:rPr lang="en-GB" baseline="0" dirty="0" smtClean="0">
                <a:solidFill>
                  <a:srgbClr val="005DA0"/>
                </a:solidFill>
                <a:latin typeface="Arial" panose="020B0604020202020204" pitchFamily="34" charset="0"/>
                <a:cs typeface="Arial" panose="020B0604020202020204" pitchFamily="34" charset="0"/>
              </a:rPr>
              <a:t> on your target audience, objectives and budget</a:t>
            </a:r>
          </a:p>
          <a:p>
            <a:pPr marL="171450" indent="-171450" algn="just" eaLnBrk="1" hangingPunct="1">
              <a:spcBef>
                <a:spcPct val="0"/>
              </a:spcBef>
              <a:buFont typeface="Arial" panose="020B0604020202020204" pitchFamily="34" charset="0"/>
              <a:buChar char="•"/>
            </a:pPr>
            <a:r>
              <a:rPr lang="en-GB" baseline="0" dirty="0" smtClean="0">
                <a:solidFill>
                  <a:srgbClr val="005DA0"/>
                </a:solidFill>
                <a:latin typeface="Arial" panose="020B0604020202020204" pitchFamily="34" charset="0"/>
                <a:cs typeface="Arial" panose="020B0604020202020204" pitchFamily="34" charset="0"/>
              </a:rPr>
              <a:t>Set up is about setting up things in advance ready for when you start your campaign.</a:t>
            </a:r>
            <a:endParaRPr lang="en-GB" dirty="0" smtClean="0">
              <a:solidFill>
                <a:srgbClr val="005DA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smtClean="0">
                <a:latin typeface="Arial" panose="020B0604020202020204" pitchFamily="34" charset="0"/>
                <a:cs typeface="Arial" panose="020B0604020202020204" pitchFamily="34" charset="0"/>
              </a:rPr>
              <a:t>Recruit</a:t>
            </a:r>
            <a:r>
              <a:rPr lang="en-GB" baseline="0" dirty="0" smtClean="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is your initial marketing to get someone’s attention and to get them to register their interest.</a:t>
            </a:r>
          </a:p>
          <a:p>
            <a:pPr marL="171450" indent="-171450">
              <a:buFont typeface="Arial" panose="020B0604020202020204" pitchFamily="34" charset="0"/>
              <a:buChar char="•"/>
            </a:pPr>
            <a:r>
              <a:rPr lang="en-GB" dirty="0" smtClean="0">
                <a:latin typeface="Arial" panose="020B0604020202020204" pitchFamily="34" charset="0"/>
                <a:cs typeface="Arial" panose="020B0604020202020204" pitchFamily="34" charset="0"/>
              </a:rPr>
              <a:t>Intervene is about linking people with the ideal activity for them. There are normally many things they could do, and you need to</a:t>
            </a:r>
            <a:r>
              <a:rPr lang="en-GB" baseline="0" dirty="0" smtClean="0">
                <a:latin typeface="Arial" panose="020B0604020202020204" pitchFamily="34" charset="0"/>
                <a:cs typeface="Arial" panose="020B0604020202020204" pitchFamily="34" charset="0"/>
              </a:rPr>
              <a:t> help people find the right one for them.</a:t>
            </a:r>
            <a:endParaRPr lang="en-GB"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smtClean="0">
                <a:latin typeface="Arial" panose="020B0604020202020204" pitchFamily="34" charset="0"/>
                <a:cs typeface="Arial" panose="020B0604020202020204" pitchFamily="34" charset="0"/>
              </a:rPr>
              <a:t>Active participation is when they try the activity. We want to ensure that the first time is fun, free and friendly. </a:t>
            </a:r>
          </a:p>
          <a:p>
            <a:pPr marL="171450" indent="-171450">
              <a:buFont typeface="Arial" panose="020B0604020202020204" pitchFamily="34" charset="0"/>
              <a:buChar char="•"/>
            </a:pPr>
            <a:r>
              <a:rPr lang="en-GB" dirty="0" smtClean="0">
                <a:latin typeface="Arial" panose="020B0604020202020204" pitchFamily="34" charset="0"/>
                <a:cs typeface="Arial" panose="020B0604020202020204" pitchFamily="34" charset="0"/>
              </a:rPr>
              <a:t>Review</a:t>
            </a:r>
            <a:r>
              <a:rPr lang="en-GB" baseline="0" dirty="0" smtClean="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is about staying in touch with people to make sure they stay motivated, and to get them to start again if they stop.</a:t>
            </a:r>
          </a:p>
          <a:p>
            <a:endParaRPr lang="en-GB" dirty="0"/>
          </a:p>
        </p:txBody>
      </p:sp>
      <p:sp>
        <p:nvSpPr>
          <p:cNvPr id="4" name="Slide Number Placeholder 3"/>
          <p:cNvSpPr>
            <a:spLocks noGrp="1"/>
          </p:cNvSpPr>
          <p:nvPr>
            <p:ph type="sldNum" sz="quarter" idx="10"/>
          </p:nvPr>
        </p:nvSpPr>
        <p:spPr/>
        <p:txBody>
          <a:bodyPr/>
          <a:lstStyle/>
          <a:p>
            <a:fld id="{403D3995-973D-45AD-ADB2-B475C19A473A}" type="slidenum">
              <a:rPr lang="en-GB" smtClean="0"/>
              <a:pPr/>
              <a:t>8</a:t>
            </a:fld>
            <a:endParaRPr lang="en-GB"/>
          </a:p>
        </p:txBody>
      </p:sp>
    </p:spTree>
    <p:extLst>
      <p:ext uri="{BB962C8B-B14F-4D97-AF65-F5344CB8AC3E}">
        <p14:creationId xmlns:p14="http://schemas.microsoft.com/office/powerpoint/2010/main" val="3356819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where we ask questions such as:</a:t>
            </a:r>
          </a:p>
          <a:p>
            <a:endParaRPr lang="en-GB" dirty="0" smtClean="0"/>
          </a:p>
          <a:p>
            <a:pPr marL="171450" indent="-171450">
              <a:buFont typeface="Arial" panose="020B0604020202020204" pitchFamily="34" charset="0"/>
              <a:buChar char="•"/>
            </a:pPr>
            <a:r>
              <a:rPr lang="en-GB" dirty="0" smtClean="0"/>
              <a:t>Who is your target audience?</a:t>
            </a:r>
          </a:p>
          <a:p>
            <a:pPr marL="171450" indent="-171450">
              <a:buFont typeface="Arial" panose="020B0604020202020204" pitchFamily="34" charset="0"/>
              <a:buChar char="•"/>
            </a:pPr>
            <a:r>
              <a:rPr lang="en-GB" dirty="0" smtClean="0"/>
              <a:t>How many people do you want to get active?</a:t>
            </a:r>
          </a:p>
          <a:p>
            <a:pPr marL="171450" indent="-171450">
              <a:buFont typeface="Arial" panose="020B0604020202020204" pitchFamily="34" charset="0"/>
              <a:buChar char="•"/>
            </a:pPr>
            <a:r>
              <a:rPr lang="en-GB" dirty="0" smtClean="0"/>
              <a:t>What is your budget?</a:t>
            </a:r>
          </a:p>
          <a:p>
            <a:pPr marL="171450" indent="-171450">
              <a:buFont typeface="Arial" panose="020B0604020202020204" pitchFamily="34" charset="0"/>
              <a:buChar char="•"/>
            </a:pPr>
            <a:r>
              <a:rPr lang="en-GB" dirty="0" smtClean="0"/>
              <a:t>How long have you got?</a:t>
            </a:r>
          </a:p>
          <a:p>
            <a:pPr marL="171450" indent="-171450">
              <a:buFont typeface="Arial" panose="020B0604020202020204" pitchFamily="34" charset="0"/>
              <a:buChar char="•"/>
            </a:pPr>
            <a:r>
              <a:rPr lang="en-GB" dirty="0" smtClean="0"/>
              <a:t>What resources do you have?</a:t>
            </a:r>
          </a:p>
          <a:p>
            <a:pPr marL="0" indent="0">
              <a:buFont typeface="Arial" panose="020B0604020202020204" pitchFamily="34" charset="0"/>
              <a:buNone/>
            </a:pPr>
            <a:endParaRPr lang="en-GB" dirty="0" smtClean="0"/>
          </a:p>
          <a:p>
            <a:r>
              <a:rPr lang="en-GB" dirty="0" smtClean="0"/>
              <a:t>Let’s start with the target audience, and understand</a:t>
            </a:r>
            <a:r>
              <a:rPr lang="en-GB" baseline="0" dirty="0" smtClean="0"/>
              <a:t> a bit more about who we’re targeting.</a:t>
            </a:r>
            <a:endParaRPr lang="en-GB" dirty="0" smtClean="0"/>
          </a:p>
        </p:txBody>
      </p:sp>
      <p:sp>
        <p:nvSpPr>
          <p:cNvPr id="4" name="Slide Number Placeholder 3"/>
          <p:cNvSpPr>
            <a:spLocks noGrp="1"/>
          </p:cNvSpPr>
          <p:nvPr>
            <p:ph type="sldNum" sz="quarter" idx="10"/>
          </p:nvPr>
        </p:nvSpPr>
        <p:spPr/>
        <p:txBody>
          <a:bodyPr/>
          <a:lstStyle/>
          <a:p>
            <a:fld id="{403D3995-973D-45AD-ADB2-B475C19A473A}" type="slidenum">
              <a:rPr lang="en-GB" smtClean="0"/>
              <a:pPr/>
              <a:t>9</a:t>
            </a:fld>
            <a:endParaRPr lang="en-GB"/>
          </a:p>
        </p:txBody>
      </p:sp>
    </p:spTree>
    <p:extLst>
      <p:ext uri="{BB962C8B-B14F-4D97-AF65-F5344CB8AC3E}">
        <p14:creationId xmlns:p14="http://schemas.microsoft.com/office/powerpoint/2010/main" val="3730294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You’re disabled under the </a:t>
            </a:r>
            <a:r>
              <a:rPr lang="en-GB" sz="1200" b="0" i="0" u="sng" kern="1200" dirty="0" smtClean="0">
                <a:solidFill>
                  <a:schemeClr val="tx1"/>
                </a:solidFill>
                <a:effectLst/>
                <a:latin typeface="+mn-lt"/>
                <a:ea typeface="+mn-ea"/>
                <a:cs typeface="+mn-cs"/>
                <a:hlinkClick r:id="rId3"/>
              </a:rPr>
              <a:t>Equality Act 2010</a:t>
            </a:r>
            <a:r>
              <a:rPr lang="en-GB" sz="1200" b="0" i="0" kern="1200" dirty="0" smtClean="0">
                <a:solidFill>
                  <a:schemeClr val="tx1"/>
                </a:solidFill>
                <a:effectLst/>
                <a:latin typeface="+mn-lt"/>
                <a:ea typeface="+mn-ea"/>
                <a:cs typeface="+mn-cs"/>
              </a:rPr>
              <a:t> if you have a physical or mental impairment that has a ‘substantial’ and ‘long-term’ negative effect on your ability to do normal daily activities. So that’s a physical or mental impairment that has a ‘substantial’ and ‘long-term’ negative effect on your ability to do normal daily activities.</a:t>
            </a:r>
          </a:p>
          <a:p>
            <a:pPr fontAlgn="base"/>
            <a:endParaRPr lang="en-GB" dirty="0" smtClean="0"/>
          </a:p>
          <a:p>
            <a:pPr fontAlgn="base"/>
            <a:r>
              <a:rPr lang="en-GB" sz="1200" b="0" i="0" kern="1200" dirty="0" smtClean="0">
                <a:solidFill>
                  <a:schemeClr val="tx1"/>
                </a:solidFill>
                <a:effectLst/>
                <a:latin typeface="+mn-lt"/>
                <a:ea typeface="+mn-ea"/>
                <a:cs typeface="+mn-cs"/>
              </a:rPr>
              <a:t>What do substantial and long-term</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mean? Substantial is more than minor or trivial – e.g. it takes much longer than it usually would to complete a daily task like getting dressed.</a:t>
            </a:r>
            <a:r>
              <a:rPr lang="en-GB" sz="1200" b="0" i="0" kern="1200" baseline="0" dirty="0" smtClean="0">
                <a:solidFill>
                  <a:schemeClr val="tx1"/>
                </a:solidFill>
                <a:effectLst/>
                <a:latin typeface="+mn-lt"/>
                <a:ea typeface="+mn-ea"/>
                <a:cs typeface="+mn-cs"/>
              </a:rPr>
              <a:t> L</a:t>
            </a:r>
            <a:r>
              <a:rPr lang="en-GB" sz="1200" b="0" i="0" kern="1200" dirty="0" smtClean="0">
                <a:solidFill>
                  <a:schemeClr val="tx1"/>
                </a:solidFill>
                <a:effectLst/>
                <a:latin typeface="+mn-lt"/>
                <a:ea typeface="+mn-ea"/>
                <a:cs typeface="+mn-cs"/>
              </a:rPr>
              <a:t>ong-term means 12 months or more – e.g. a breathing condition that develops as a result of a lung infection.</a:t>
            </a:r>
          </a:p>
          <a:p>
            <a:pPr fontAlgn="base"/>
            <a:endParaRPr lang="en-GB" sz="1200" b="0" i="0" kern="1200" dirty="0" smtClean="0">
              <a:solidFill>
                <a:schemeClr val="tx1"/>
              </a:solidFill>
              <a:effectLst/>
              <a:latin typeface="+mn-lt"/>
              <a:ea typeface="+mn-ea"/>
              <a:cs typeface="+mn-cs"/>
            </a:endParaRPr>
          </a:p>
          <a:p>
            <a:pPr fontAlgn="base"/>
            <a:r>
              <a:rPr lang="en-GB" sz="1200" b="0" i="0" kern="1200" dirty="0" smtClean="0">
                <a:solidFill>
                  <a:schemeClr val="tx1"/>
                </a:solidFill>
                <a:effectLst/>
                <a:latin typeface="+mn-lt"/>
                <a:ea typeface="+mn-ea"/>
                <a:cs typeface="+mn-cs"/>
              </a:rPr>
              <a:t>So,</a:t>
            </a:r>
            <a:r>
              <a:rPr lang="en-GB" sz="1200" b="0" i="0" kern="1200" baseline="0" dirty="0" smtClean="0">
                <a:solidFill>
                  <a:schemeClr val="tx1"/>
                </a:solidFill>
                <a:effectLst/>
                <a:latin typeface="+mn-lt"/>
                <a:ea typeface="+mn-ea"/>
                <a:cs typeface="+mn-cs"/>
              </a:rPr>
              <a:t> as I’m sure you know, disabled doesn’t just mean wheelchair users. In fact only 8% of disabled people are wheelchair users.</a:t>
            </a:r>
          </a:p>
          <a:p>
            <a:pPr marL="171450" indent="-171450" fontAlgn="base">
              <a:buFont typeface="Arial" panose="020B0604020202020204" pitchFamily="34" charset="0"/>
              <a:buChar char="•"/>
            </a:pPr>
            <a:r>
              <a:rPr lang="en-GB" sz="1200" b="0" i="0" kern="1200" baseline="0" dirty="0" smtClean="0">
                <a:solidFill>
                  <a:schemeClr val="tx1"/>
                </a:solidFill>
                <a:effectLst/>
                <a:latin typeface="+mn-lt"/>
                <a:ea typeface="+mn-ea"/>
                <a:cs typeface="+mn-cs"/>
              </a:rPr>
              <a:t>There are over 11 million disabled people in the UK. That’s more than one in 6 people.</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More than 800,000 people in the UK are severely or profoundly deaf.</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1 million adults have a learning disability</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2 million disabled people have a visual impairment</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Physical coordination = 2.7 million</a:t>
            </a:r>
          </a:p>
          <a:p>
            <a:pPr marL="171450" indent="-171450" fontAlgn="base">
              <a:buFont typeface="Arial" panose="020B0604020202020204" pitchFamily="34" charset="0"/>
              <a:buChar char="•"/>
            </a:pPr>
            <a:r>
              <a:rPr lang="en-GB" sz="1200" b="0" i="0" kern="1200" dirty="0" smtClean="0">
                <a:solidFill>
                  <a:schemeClr val="tx1"/>
                </a:solidFill>
                <a:effectLst/>
                <a:latin typeface="+mn-lt"/>
                <a:ea typeface="+mn-ea"/>
                <a:cs typeface="+mn-cs"/>
              </a:rPr>
              <a:t>Manual dexterity</a:t>
            </a:r>
            <a:r>
              <a:rPr lang="en-GB" sz="1200" b="0" i="0" kern="1200" baseline="0" dirty="0" smtClean="0">
                <a:solidFill>
                  <a:schemeClr val="tx1"/>
                </a:solidFill>
                <a:effectLst/>
                <a:latin typeface="+mn-lt"/>
                <a:ea typeface="+mn-ea"/>
                <a:cs typeface="+mn-cs"/>
              </a:rPr>
              <a:t> = </a:t>
            </a:r>
            <a:r>
              <a:rPr lang="en-GB" sz="1200" b="0" i="0" u="none" strike="noStrike" kern="1200" baseline="0" dirty="0" smtClean="0">
                <a:solidFill>
                  <a:schemeClr val="tx1"/>
                </a:solidFill>
                <a:latin typeface="+mn-lt"/>
                <a:ea typeface="+mn-ea"/>
                <a:cs typeface="+mn-cs"/>
              </a:rPr>
              <a:t>2.8 million</a:t>
            </a:r>
          </a:p>
          <a:p>
            <a:pPr marL="171450" indent="-171450" fontAlgn="base">
              <a:buFont typeface="Arial" panose="020B0604020202020204" pitchFamily="34" charset="0"/>
              <a:buChar char="•"/>
            </a:pPr>
            <a:r>
              <a:rPr lang="en-GB" sz="1200" b="0" i="0" u="none" strike="noStrike" kern="1200" baseline="0" dirty="0" smtClean="0">
                <a:solidFill>
                  <a:schemeClr val="tx1"/>
                </a:solidFill>
                <a:effectLst/>
                <a:latin typeface="+mn-lt"/>
                <a:ea typeface="+mn-ea"/>
                <a:cs typeface="+mn-cs"/>
              </a:rPr>
              <a:t>Lifting, carrying = 6.2 million</a:t>
            </a:r>
          </a:p>
          <a:p>
            <a:pPr marL="171450" indent="-171450" fontAlgn="base">
              <a:buFont typeface="Arial" panose="020B0604020202020204" pitchFamily="34" charset="0"/>
              <a:buChar char="•"/>
            </a:pPr>
            <a:r>
              <a:rPr lang="en-GB" sz="1200" b="0" i="0" u="none" strike="noStrike" kern="1200" baseline="0" dirty="0" smtClean="0">
                <a:solidFill>
                  <a:schemeClr val="tx1"/>
                </a:solidFill>
                <a:effectLst/>
                <a:latin typeface="+mn-lt"/>
                <a:ea typeface="+mn-ea"/>
                <a:cs typeface="+mn-cs"/>
              </a:rPr>
              <a:t>Mobility = 6.6 million</a:t>
            </a:r>
            <a:endParaRPr lang="en-GB" sz="1200" b="0" i="0" kern="1200" dirty="0" smtClean="0">
              <a:solidFill>
                <a:schemeClr val="tx1"/>
              </a:solidFill>
              <a:effectLst/>
              <a:latin typeface="+mn-lt"/>
              <a:ea typeface="+mn-ea"/>
              <a:cs typeface="+mn-cs"/>
            </a:endParaRP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So </a:t>
            </a:r>
            <a:r>
              <a:rPr lang="en-GB" sz="1200" b="0" i="0" kern="1200" baseline="0" dirty="0" smtClean="0">
                <a:solidFill>
                  <a:schemeClr val="tx1"/>
                </a:solidFill>
                <a:effectLst/>
                <a:latin typeface="+mn-lt"/>
                <a:ea typeface="+mn-ea"/>
                <a:cs typeface="+mn-cs"/>
              </a:rPr>
              <a:t>by far the </a:t>
            </a:r>
            <a:r>
              <a:rPr lang="en-GB" sz="1200" b="0" i="0" kern="1200" dirty="0" smtClean="0">
                <a:solidFill>
                  <a:schemeClr val="tx1"/>
                </a:solidFill>
                <a:effectLst/>
                <a:latin typeface="+mn-lt"/>
                <a:ea typeface="+mn-ea"/>
                <a:cs typeface="+mn-cs"/>
              </a:rPr>
              <a:t>most commonly-reported impairments are those that affect mobility, lifting or carrying.</a:t>
            </a: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Mental</a:t>
            </a:r>
            <a:r>
              <a:rPr lang="en-GB" sz="1200" b="0" i="0" kern="1200" baseline="0" dirty="0" smtClean="0">
                <a:solidFill>
                  <a:schemeClr val="tx1"/>
                </a:solidFill>
                <a:effectLst/>
                <a:latin typeface="+mn-lt"/>
                <a:ea typeface="+mn-ea"/>
                <a:cs typeface="+mn-cs"/>
              </a:rPr>
              <a:t> health conditions are also a very common cause of disability in the UK. But the IFI scheme is more focussed around physical disabilities, so we’re not going to talk about that today. </a:t>
            </a:r>
            <a:endParaRPr lang="en-GB" sz="1200" b="0" i="0" kern="1200" dirty="0" smtClean="0">
              <a:solidFill>
                <a:schemeClr val="tx1"/>
              </a:solidFill>
              <a:effectLst/>
              <a:latin typeface="+mn-lt"/>
              <a:ea typeface="+mn-ea"/>
              <a:cs typeface="+mn-cs"/>
            </a:endParaRPr>
          </a:p>
          <a:p>
            <a:endParaRPr lang="en-GB" sz="1200" b="0" i="0" u="sng" kern="1200" dirty="0" smtClean="0">
              <a:solidFill>
                <a:schemeClr val="tx1"/>
              </a:solidFill>
              <a:effectLst/>
              <a:latin typeface="+mn-lt"/>
              <a:ea typeface="+mn-ea"/>
              <a:cs typeface="+mn-cs"/>
            </a:endParaRPr>
          </a:p>
          <a:p>
            <a:r>
              <a:rPr lang="en-GB" sz="1200" b="0" i="0" u="none" kern="1200" dirty="0" smtClean="0">
                <a:solidFill>
                  <a:schemeClr val="tx1"/>
                </a:solidFill>
                <a:effectLst/>
                <a:latin typeface="+mn-lt"/>
                <a:ea typeface="+mn-ea"/>
                <a:cs typeface="+mn-cs"/>
              </a:rPr>
              <a:t>Only 17% of disable</a:t>
            </a:r>
            <a:r>
              <a:rPr lang="en-GB" sz="1200" b="0" i="0" u="none" kern="1200" baseline="0" dirty="0" smtClean="0">
                <a:solidFill>
                  <a:schemeClr val="tx1"/>
                </a:solidFill>
                <a:effectLst/>
                <a:latin typeface="+mn-lt"/>
                <a:ea typeface="+mn-ea"/>
                <a:cs typeface="+mn-cs"/>
              </a:rPr>
              <a:t>d people were born with disabilities.</a:t>
            </a:r>
            <a:endParaRPr lang="en-GB" u="none" dirty="0" smtClean="0"/>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GB" sz="1200" b="0" i="0" kern="1200" baseline="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200" b="0" i="0" kern="1200" baseline="0" dirty="0" smtClean="0">
                <a:solidFill>
                  <a:schemeClr val="tx1"/>
                </a:solidFill>
                <a:effectLst/>
                <a:latin typeface="+mn-lt"/>
                <a:ea typeface="+mn-ea"/>
                <a:cs typeface="+mn-cs"/>
              </a:rPr>
              <a:t>Does this surprise people? I think it’s a really important point, as understanding this affects the rest of our marketing planning.</a:t>
            </a:r>
          </a:p>
          <a:p>
            <a:pPr marL="0" marR="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GB" sz="1200" b="0" i="0" kern="1200" baseline="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200" kern="1200" dirty="0" smtClean="0">
                <a:solidFill>
                  <a:schemeClr val="tx1"/>
                </a:solidFill>
                <a:effectLst/>
                <a:latin typeface="+mn-lt"/>
                <a:ea typeface="+mn-ea"/>
                <a:cs typeface="+mn-cs"/>
              </a:rPr>
              <a:t>This is actually going to be another</a:t>
            </a:r>
            <a:r>
              <a:rPr lang="en-GB" sz="1200" kern="1200" baseline="0" dirty="0" smtClean="0">
                <a:solidFill>
                  <a:schemeClr val="tx1"/>
                </a:solidFill>
                <a:effectLst/>
                <a:latin typeface="+mn-lt"/>
                <a:ea typeface="+mn-ea"/>
                <a:cs typeface="+mn-cs"/>
              </a:rPr>
              <a:t> piece of good news for many people here. </a:t>
            </a:r>
            <a:r>
              <a:rPr lang="en-GB" sz="1200" kern="1200" dirty="0" smtClean="0">
                <a:solidFill>
                  <a:schemeClr val="tx1"/>
                </a:solidFill>
                <a:effectLst/>
                <a:latin typeface="+mn-lt"/>
                <a:ea typeface="+mn-ea"/>
                <a:cs typeface="+mn-cs"/>
              </a:rPr>
              <a:t>If you’re doing</a:t>
            </a:r>
            <a:r>
              <a:rPr lang="en-GB" sz="1200" kern="1200" baseline="0" dirty="0" smtClean="0">
                <a:solidFill>
                  <a:schemeClr val="tx1"/>
                </a:solidFill>
                <a:effectLst/>
                <a:latin typeface="+mn-lt"/>
                <a:ea typeface="+mn-ea"/>
                <a:cs typeface="+mn-cs"/>
              </a:rPr>
              <a:t> any work around GP referral, or cardiac rehabilitation, then you’re already underway with getting disabled people in to your gym. Even if you didn’t realise that was what you were doing. So what works for them will work for getting most other disabled people in to your gym too.</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03D3995-973D-45AD-ADB2-B475C19A473A}" type="slidenum">
              <a:rPr lang="en-GB" smtClean="0"/>
              <a:pPr/>
              <a:t>10</a:t>
            </a:fld>
            <a:endParaRPr lang="en-GB"/>
          </a:p>
        </p:txBody>
      </p:sp>
    </p:spTree>
    <p:extLst>
      <p:ext uri="{BB962C8B-B14F-4D97-AF65-F5344CB8AC3E}">
        <p14:creationId xmlns:p14="http://schemas.microsoft.com/office/powerpoint/2010/main" val="2871324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lvl1pPr>
          </a:lstStyle>
          <a:p>
            <a:r>
              <a:rPr lang="en-US" dirty="0" smtClean="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C658BC4-5411-46EC-BE19-F88FD9A00884}" type="datetimeFigureOut">
              <a:rPr lang="en-GB" smtClean="0"/>
              <a:pPr/>
              <a:t>20/06/2013</a:t>
            </a:fld>
            <a:endParaRPr lang="en-GB"/>
          </a:p>
        </p:txBody>
      </p:sp>
      <p:sp>
        <p:nvSpPr>
          <p:cNvPr id="6" name="Slide Number Placeholder 5"/>
          <p:cNvSpPr>
            <a:spLocks noGrp="1"/>
          </p:cNvSpPr>
          <p:nvPr>
            <p:ph type="sldNum" sz="quarter" idx="12"/>
          </p:nvPr>
        </p:nvSpPr>
        <p:spPr/>
        <p:txBody>
          <a:bodyPr/>
          <a:lstStyle/>
          <a:p>
            <a:fld id="{1EB6C7B6-1F55-423F-8A38-641F2BC4695D}" type="slidenum">
              <a:rPr lang="en-GB" smtClean="0"/>
              <a:pPr/>
              <a:t>‹#›</a:t>
            </a:fld>
            <a:endParaRPr lang="en-GB"/>
          </a:p>
        </p:txBody>
      </p:sp>
    </p:spTree>
    <p:extLst>
      <p:ext uri="{BB962C8B-B14F-4D97-AF65-F5344CB8AC3E}">
        <p14:creationId xmlns:p14="http://schemas.microsoft.com/office/powerpoint/2010/main" val="1372876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658BC4-5411-46EC-BE19-F88FD9A00884}" type="datetimeFigureOut">
              <a:rPr lang="en-GB" smtClean="0"/>
              <a:pPr/>
              <a:t>20/06/2013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B6C7B6-1F55-423F-8A38-641F2BC4695D}" type="slidenum">
              <a:rPr lang="en-GB" smtClean="0"/>
              <a:pPr/>
              <a:t>‹#›</a:t>
            </a:fld>
            <a:endParaRPr lang="en-GB"/>
          </a:p>
        </p:txBody>
      </p:sp>
    </p:spTree>
    <p:extLst>
      <p:ext uri="{BB962C8B-B14F-4D97-AF65-F5344CB8AC3E}">
        <p14:creationId xmlns:p14="http://schemas.microsoft.com/office/powerpoint/2010/main" val="679694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658BC4-5411-46EC-BE19-F88FD9A00884}" type="datetimeFigureOut">
              <a:rPr lang="en-GB" smtClean="0"/>
              <a:pPr/>
              <a:t>20/06/2013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B6C7B6-1F55-423F-8A38-641F2BC4695D}" type="slidenum">
              <a:rPr lang="en-GB" smtClean="0"/>
              <a:pPr/>
              <a:t>‹#›</a:t>
            </a:fld>
            <a:endParaRPr lang="en-GB"/>
          </a:p>
        </p:txBody>
      </p:sp>
    </p:spTree>
    <p:extLst>
      <p:ext uri="{BB962C8B-B14F-4D97-AF65-F5344CB8AC3E}">
        <p14:creationId xmlns:p14="http://schemas.microsoft.com/office/powerpoint/2010/main" val="2887409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AA07667-BA1C-4B2B-B8BE-2DF6A8774654}" type="datetimeFigureOut">
              <a:rPr lang="en-GB" smtClean="0"/>
              <a:t>20/06/2013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DCD3FB-397C-412B-8ED0-1522FB5AA72C}" type="slidenum">
              <a:rPr lang="en-GB" smtClean="0"/>
              <a:t>‹#›</a:t>
            </a:fld>
            <a:endParaRPr lang="en-GB"/>
          </a:p>
        </p:txBody>
      </p:sp>
    </p:spTree>
    <p:extLst>
      <p:ext uri="{BB962C8B-B14F-4D97-AF65-F5344CB8AC3E}">
        <p14:creationId xmlns:p14="http://schemas.microsoft.com/office/powerpoint/2010/main" val="4184049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AA07667-BA1C-4B2B-B8BE-2DF6A8774654}" type="datetimeFigureOut">
              <a:rPr lang="en-GB" smtClean="0"/>
              <a:t>20/06/2013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DCD3FB-397C-412B-8ED0-1522FB5AA72C}" type="slidenum">
              <a:rPr lang="en-GB" smtClean="0"/>
              <a:t>‹#›</a:t>
            </a:fld>
            <a:endParaRPr lang="en-GB"/>
          </a:p>
        </p:txBody>
      </p:sp>
    </p:spTree>
    <p:extLst>
      <p:ext uri="{BB962C8B-B14F-4D97-AF65-F5344CB8AC3E}">
        <p14:creationId xmlns:p14="http://schemas.microsoft.com/office/powerpoint/2010/main" val="1571008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A07667-BA1C-4B2B-B8BE-2DF6A8774654}" type="datetimeFigureOut">
              <a:rPr lang="en-GB" smtClean="0"/>
              <a:t>20/06/2013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DCD3FB-397C-412B-8ED0-1522FB5AA72C}" type="slidenum">
              <a:rPr lang="en-GB" smtClean="0"/>
              <a:t>‹#›</a:t>
            </a:fld>
            <a:endParaRPr lang="en-GB"/>
          </a:p>
        </p:txBody>
      </p:sp>
    </p:spTree>
    <p:extLst>
      <p:ext uri="{BB962C8B-B14F-4D97-AF65-F5344CB8AC3E}">
        <p14:creationId xmlns:p14="http://schemas.microsoft.com/office/powerpoint/2010/main" val="4067298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AA07667-BA1C-4B2B-B8BE-2DF6A8774654}" type="datetimeFigureOut">
              <a:rPr lang="en-GB" smtClean="0"/>
              <a:t>20/06/2013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DCD3FB-397C-412B-8ED0-1522FB5AA72C}" type="slidenum">
              <a:rPr lang="en-GB" smtClean="0"/>
              <a:t>‹#›</a:t>
            </a:fld>
            <a:endParaRPr lang="en-GB"/>
          </a:p>
        </p:txBody>
      </p:sp>
    </p:spTree>
    <p:extLst>
      <p:ext uri="{BB962C8B-B14F-4D97-AF65-F5344CB8AC3E}">
        <p14:creationId xmlns:p14="http://schemas.microsoft.com/office/powerpoint/2010/main" val="3558405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AA07667-BA1C-4B2B-B8BE-2DF6A8774654}" type="datetimeFigureOut">
              <a:rPr lang="en-GB" smtClean="0"/>
              <a:t>20/06/2013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ADCD3FB-397C-412B-8ED0-1522FB5AA72C}" type="slidenum">
              <a:rPr lang="en-GB" smtClean="0"/>
              <a:t>‹#›</a:t>
            </a:fld>
            <a:endParaRPr lang="en-GB"/>
          </a:p>
        </p:txBody>
      </p:sp>
    </p:spTree>
    <p:extLst>
      <p:ext uri="{BB962C8B-B14F-4D97-AF65-F5344CB8AC3E}">
        <p14:creationId xmlns:p14="http://schemas.microsoft.com/office/powerpoint/2010/main" val="344507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AA07667-BA1C-4B2B-B8BE-2DF6A8774654}" type="datetimeFigureOut">
              <a:rPr lang="en-GB" smtClean="0"/>
              <a:t>20/06/2013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ADCD3FB-397C-412B-8ED0-1522FB5AA72C}" type="slidenum">
              <a:rPr lang="en-GB" smtClean="0"/>
              <a:t>‹#›</a:t>
            </a:fld>
            <a:endParaRPr lang="en-GB"/>
          </a:p>
        </p:txBody>
      </p:sp>
    </p:spTree>
    <p:extLst>
      <p:ext uri="{BB962C8B-B14F-4D97-AF65-F5344CB8AC3E}">
        <p14:creationId xmlns:p14="http://schemas.microsoft.com/office/powerpoint/2010/main" val="4283961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07667-BA1C-4B2B-B8BE-2DF6A8774654}" type="datetimeFigureOut">
              <a:rPr lang="en-GB" smtClean="0"/>
              <a:t>20/06/2013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ADCD3FB-397C-412B-8ED0-1522FB5AA72C}" type="slidenum">
              <a:rPr lang="en-GB" smtClean="0"/>
              <a:t>‹#›</a:t>
            </a:fld>
            <a:endParaRPr lang="en-GB"/>
          </a:p>
        </p:txBody>
      </p:sp>
    </p:spTree>
    <p:extLst>
      <p:ext uri="{BB962C8B-B14F-4D97-AF65-F5344CB8AC3E}">
        <p14:creationId xmlns:p14="http://schemas.microsoft.com/office/powerpoint/2010/main" val="697328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07667-BA1C-4B2B-B8BE-2DF6A8774654}" type="datetimeFigureOut">
              <a:rPr lang="en-GB" smtClean="0"/>
              <a:t>20/06/2013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DCD3FB-397C-412B-8ED0-1522FB5AA72C}" type="slidenum">
              <a:rPr lang="en-GB" smtClean="0"/>
              <a:t>‹#›</a:t>
            </a:fld>
            <a:endParaRPr lang="en-GB"/>
          </a:p>
        </p:txBody>
      </p:sp>
    </p:spTree>
    <p:extLst>
      <p:ext uri="{BB962C8B-B14F-4D97-AF65-F5344CB8AC3E}">
        <p14:creationId xmlns:p14="http://schemas.microsoft.com/office/powerpoint/2010/main" val="1184791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658BC4-5411-46EC-BE19-F88FD9A00884}" type="datetimeFigureOut">
              <a:rPr lang="en-GB" smtClean="0"/>
              <a:pPr/>
              <a:t>20/06/2013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B6C7B6-1F55-423F-8A38-641F2BC4695D}" type="slidenum">
              <a:rPr lang="en-GB" smtClean="0"/>
              <a:pPr/>
              <a:t>‹#›</a:t>
            </a:fld>
            <a:endParaRPr lang="en-GB"/>
          </a:p>
        </p:txBody>
      </p:sp>
    </p:spTree>
    <p:extLst>
      <p:ext uri="{BB962C8B-B14F-4D97-AF65-F5344CB8AC3E}">
        <p14:creationId xmlns:p14="http://schemas.microsoft.com/office/powerpoint/2010/main" val="4253930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07667-BA1C-4B2B-B8BE-2DF6A8774654}" type="datetimeFigureOut">
              <a:rPr lang="en-GB" smtClean="0"/>
              <a:t>20/06/2013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DCD3FB-397C-412B-8ED0-1522FB5AA72C}" type="slidenum">
              <a:rPr lang="en-GB" smtClean="0"/>
              <a:t>‹#›</a:t>
            </a:fld>
            <a:endParaRPr lang="en-GB"/>
          </a:p>
        </p:txBody>
      </p:sp>
    </p:spTree>
    <p:extLst>
      <p:ext uri="{BB962C8B-B14F-4D97-AF65-F5344CB8AC3E}">
        <p14:creationId xmlns:p14="http://schemas.microsoft.com/office/powerpoint/2010/main" val="1923541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AA07667-BA1C-4B2B-B8BE-2DF6A8774654}" type="datetimeFigureOut">
              <a:rPr lang="en-GB" smtClean="0"/>
              <a:t>20/06/2013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DCD3FB-397C-412B-8ED0-1522FB5AA72C}" type="slidenum">
              <a:rPr lang="en-GB" smtClean="0"/>
              <a:t>‹#›</a:t>
            </a:fld>
            <a:endParaRPr lang="en-GB"/>
          </a:p>
        </p:txBody>
      </p:sp>
    </p:spTree>
    <p:extLst>
      <p:ext uri="{BB962C8B-B14F-4D97-AF65-F5344CB8AC3E}">
        <p14:creationId xmlns:p14="http://schemas.microsoft.com/office/powerpoint/2010/main" val="2098193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AA07667-BA1C-4B2B-B8BE-2DF6A8774654}" type="datetimeFigureOut">
              <a:rPr lang="en-GB" smtClean="0"/>
              <a:t>20/06/2013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DCD3FB-397C-412B-8ED0-1522FB5AA72C}" type="slidenum">
              <a:rPr lang="en-GB" smtClean="0"/>
              <a:t>‹#›</a:t>
            </a:fld>
            <a:endParaRPr lang="en-GB"/>
          </a:p>
        </p:txBody>
      </p:sp>
    </p:spTree>
    <p:extLst>
      <p:ext uri="{BB962C8B-B14F-4D97-AF65-F5344CB8AC3E}">
        <p14:creationId xmlns:p14="http://schemas.microsoft.com/office/powerpoint/2010/main" val="3841884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658BC4-5411-46EC-BE19-F88FD9A00884}" type="datetimeFigureOut">
              <a:rPr lang="en-GB" smtClean="0"/>
              <a:pPr/>
              <a:t>20/06/2013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B6C7B6-1F55-423F-8A38-641F2BC4695D}" type="slidenum">
              <a:rPr lang="en-GB" smtClean="0"/>
              <a:pPr/>
              <a:t>‹#›</a:t>
            </a:fld>
            <a:endParaRPr lang="en-GB"/>
          </a:p>
        </p:txBody>
      </p:sp>
    </p:spTree>
    <p:extLst>
      <p:ext uri="{BB962C8B-B14F-4D97-AF65-F5344CB8AC3E}">
        <p14:creationId xmlns:p14="http://schemas.microsoft.com/office/powerpoint/2010/main" val="4029147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C658BC4-5411-46EC-BE19-F88FD9A00884}" type="datetimeFigureOut">
              <a:rPr lang="en-GB" smtClean="0"/>
              <a:pPr/>
              <a:t>20/06/2013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B6C7B6-1F55-423F-8A38-641F2BC4695D}" type="slidenum">
              <a:rPr lang="en-GB" smtClean="0"/>
              <a:pPr/>
              <a:t>‹#›</a:t>
            </a:fld>
            <a:endParaRPr lang="en-GB"/>
          </a:p>
        </p:txBody>
      </p:sp>
    </p:spTree>
    <p:extLst>
      <p:ext uri="{BB962C8B-B14F-4D97-AF65-F5344CB8AC3E}">
        <p14:creationId xmlns:p14="http://schemas.microsoft.com/office/powerpoint/2010/main" val="69236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C658BC4-5411-46EC-BE19-F88FD9A00884}" type="datetimeFigureOut">
              <a:rPr lang="en-GB" smtClean="0"/>
              <a:pPr/>
              <a:t>20/06/2013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EB6C7B6-1F55-423F-8A38-641F2BC4695D}" type="slidenum">
              <a:rPr lang="en-GB" smtClean="0"/>
              <a:pPr/>
              <a:t>‹#›</a:t>
            </a:fld>
            <a:endParaRPr lang="en-GB"/>
          </a:p>
        </p:txBody>
      </p:sp>
    </p:spTree>
    <p:extLst>
      <p:ext uri="{BB962C8B-B14F-4D97-AF65-F5344CB8AC3E}">
        <p14:creationId xmlns:p14="http://schemas.microsoft.com/office/powerpoint/2010/main" val="1254914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C658BC4-5411-46EC-BE19-F88FD9A00884}" type="datetimeFigureOut">
              <a:rPr lang="en-GB" smtClean="0"/>
              <a:pPr/>
              <a:t>20/06/2013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EB6C7B6-1F55-423F-8A38-641F2BC4695D}" type="slidenum">
              <a:rPr lang="en-GB" smtClean="0"/>
              <a:pPr/>
              <a:t>‹#›</a:t>
            </a:fld>
            <a:endParaRPr lang="en-GB"/>
          </a:p>
        </p:txBody>
      </p:sp>
    </p:spTree>
    <p:extLst>
      <p:ext uri="{BB962C8B-B14F-4D97-AF65-F5344CB8AC3E}">
        <p14:creationId xmlns:p14="http://schemas.microsoft.com/office/powerpoint/2010/main" val="3315599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658BC4-5411-46EC-BE19-F88FD9A00884}" type="datetimeFigureOut">
              <a:rPr lang="en-GB" smtClean="0"/>
              <a:pPr/>
              <a:t>20/06/2013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EB6C7B6-1F55-423F-8A38-641F2BC4695D}" type="slidenum">
              <a:rPr lang="en-GB" smtClean="0"/>
              <a:pPr/>
              <a:t>‹#›</a:t>
            </a:fld>
            <a:endParaRPr lang="en-GB"/>
          </a:p>
        </p:txBody>
      </p:sp>
    </p:spTree>
    <p:extLst>
      <p:ext uri="{BB962C8B-B14F-4D97-AF65-F5344CB8AC3E}">
        <p14:creationId xmlns:p14="http://schemas.microsoft.com/office/powerpoint/2010/main" val="2711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658BC4-5411-46EC-BE19-F88FD9A00884}" type="datetimeFigureOut">
              <a:rPr lang="en-GB" smtClean="0"/>
              <a:pPr/>
              <a:t>20/06/2013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B6C7B6-1F55-423F-8A38-641F2BC4695D}" type="slidenum">
              <a:rPr lang="en-GB" smtClean="0"/>
              <a:pPr/>
              <a:t>‹#›</a:t>
            </a:fld>
            <a:endParaRPr lang="en-GB"/>
          </a:p>
        </p:txBody>
      </p:sp>
    </p:spTree>
    <p:extLst>
      <p:ext uri="{BB962C8B-B14F-4D97-AF65-F5344CB8AC3E}">
        <p14:creationId xmlns:p14="http://schemas.microsoft.com/office/powerpoint/2010/main" val="3844538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658BC4-5411-46EC-BE19-F88FD9A00884}" type="datetimeFigureOut">
              <a:rPr lang="en-GB" smtClean="0"/>
              <a:pPr/>
              <a:t>20/06/2013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B6C7B6-1F55-423F-8A38-641F2BC4695D}" type="slidenum">
              <a:rPr lang="en-GB" smtClean="0"/>
              <a:pPr/>
              <a:t>‹#›</a:t>
            </a:fld>
            <a:endParaRPr lang="en-GB"/>
          </a:p>
        </p:txBody>
      </p:sp>
    </p:spTree>
    <p:extLst>
      <p:ext uri="{BB962C8B-B14F-4D97-AF65-F5344CB8AC3E}">
        <p14:creationId xmlns:p14="http://schemas.microsoft.com/office/powerpoint/2010/main" val="1326193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658BC4-5411-46EC-BE19-F88FD9A00884}" type="datetimeFigureOut">
              <a:rPr lang="en-GB" smtClean="0"/>
              <a:pPr/>
              <a:t>20/06/2013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6C7B6-1F55-423F-8A38-641F2BC4695D}" type="slidenum">
              <a:rPr lang="en-GB" smtClean="0"/>
              <a:pPr/>
              <a:t>‹#›</a:t>
            </a:fld>
            <a:endParaRPr lang="en-GB"/>
          </a:p>
        </p:txBody>
      </p:sp>
      <p:pic>
        <p:nvPicPr>
          <p:cNvPr id="10" name="Picture 9"/>
          <p:cNvPicPr>
            <a:picLocks noChangeAspect="1"/>
          </p:cNvPicPr>
          <p:nvPr userDrawn="1"/>
        </p:nvPicPr>
        <p:blipFill>
          <a:blip r:embed="rId13"/>
          <a:stretch>
            <a:fillRect/>
          </a:stretch>
        </p:blipFill>
        <p:spPr>
          <a:xfrm>
            <a:off x="397935" y="230188"/>
            <a:ext cx="1192044" cy="861391"/>
          </a:xfrm>
          <a:prstGeom prst="rect">
            <a:avLst/>
          </a:prstGeom>
        </p:spPr>
      </p:pic>
      <p:pic>
        <p:nvPicPr>
          <p:cNvPr id="8" name="Picture 7"/>
          <p:cNvPicPr>
            <a:picLocks noChangeAspect="1"/>
          </p:cNvPicPr>
          <p:nvPr userDrawn="1"/>
        </p:nvPicPr>
        <p:blipFill>
          <a:blip r:embed="rId14"/>
          <a:stretch>
            <a:fillRect/>
          </a:stretch>
        </p:blipFill>
        <p:spPr>
          <a:xfrm>
            <a:off x="10496020" y="230188"/>
            <a:ext cx="1190625" cy="866775"/>
          </a:xfrm>
          <a:prstGeom prst="rect">
            <a:avLst/>
          </a:prstGeom>
        </p:spPr>
      </p:pic>
    </p:spTree>
    <p:extLst>
      <p:ext uri="{BB962C8B-B14F-4D97-AF65-F5344CB8AC3E}">
        <p14:creationId xmlns:p14="http://schemas.microsoft.com/office/powerpoint/2010/main" val="2252056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b="1" kern="1200">
          <a:solidFill>
            <a:srgbClr val="015697"/>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07667-BA1C-4B2B-B8BE-2DF6A8774654}" type="datetimeFigureOut">
              <a:rPr lang="en-GB" smtClean="0"/>
              <a:t>20/06/2013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DCD3FB-397C-412B-8ED0-1522FB5AA72C}" type="slidenum">
              <a:rPr lang="en-GB" smtClean="0"/>
              <a:t>‹#›</a:t>
            </a:fld>
            <a:endParaRPr lang="en-GB"/>
          </a:p>
        </p:txBody>
      </p:sp>
    </p:spTree>
    <p:extLst>
      <p:ext uri="{BB962C8B-B14F-4D97-AF65-F5344CB8AC3E}">
        <p14:creationId xmlns:p14="http://schemas.microsoft.com/office/powerpoint/2010/main" val="2762037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notesSlide" Target="../notesSlides/notesSlide50.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IFI marketing workshop</a:t>
            </a:r>
            <a:endParaRPr lang="en-GB" dirty="0"/>
          </a:p>
        </p:txBody>
      </p:sp>
      <p:sp>
        <p:nvSpPr>
          <p:cNvPr id="3" name="Subtitle 2"/>
          <p:cNvSpPr>
            <a:spLocks noGrp="1"/>
          </p:cNvSpPr>
          <p:nvPr>
            <p:ph type="subTitle" idx="1"/>
          </p:nvPr>
        </p:nvSpPr>
        <p:spPr/>
        <p:txBody>
          <a:bodyPr/>
          <a:lstStyle/>
          <a:p>
            <a:r>
              <a:rPr lang="en-GB" dirty="0" smtClean="0"/>
              <a:t>How and why to market to disabled people</a:t>
            </a:r>
            <a:endParaRPr lang="en-GB" dirty="0"/>
          </a:p>
        </p:txBody>
      </p:sp>
    </p:spTree>
    <p:extLst>
      <p:ext uri="{BB962C8B-B14F-4D97-AF65-F5344CB8AC3E}">
        <p14:creationId xmlns:p14="http://schemas.microsoft.com/office/powerpoint/2010/main" val="3042794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Defining the audience</a:t>
            </a:r>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1999098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Disabled people by age</a:t>
            </a:r>
            <a:endParaRPr lang="en-GB" dirty="0"/>
          </a:p>
        </p:txBody>
      </p:sp>
      <p:graphicFrame>
        <p:nvGraphicFramePr>
          <p:cNvPr id="8" name="Content Placeholder 7"/>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63492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mn-lt"/>
              </a:rPr>
              <a:t>People who go to the gym</a:t>
            </a:r>
            <a:endParaRPr lang="en-GB" dirty="0">
              <a:latin typeface="+mn-lt"/>
            </a:endParaRPr>
          </a:p>
        </p:txBody>
      </p:sp>
      <p:graphicFrame>
        <p:nvGraphicFramePr>
          <p:cNvPr id="5" name="Content Placeholder 4"/>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65254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Disabled people by segment </a:t>
            </a:r>
            <a:br>
              <a:rPr lang="en-GB" dirty="0" smtClean="0"/>
            </a:br>
            <a:r>
              <a:rPr lang="en-GB" dirty="0" smtClean="0"/>
              <a:t>(over 55s only)</a:t>
            </a:r>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92626295"/>
              </p:ext>
            </p:extLst>
          </p:nvPr>
        </p:nvGraphicFramePr>
        <p:xfrm>
          <a:off x="838200" y="1690688"/>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50368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Completely inactive</a:t>
            </a:r>
            <a:endParaRPr lang="en-GB" dirty="0"/>
          </a:p>
        </p:txBody>
      </p:sp>
      <p:graphicFrame>
        <p:nvGraphicFramePr>
          <p:cNvPr id="6" name="Content Placeholder 5"/>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37925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Segmentation tool</a:t>
            </a:r>
            <a:endParaRPr lang="en-GB" dirty="0"/>
          </a:p>
        </p:txBody>
      </p:sp>
      <p:pic>
        <p:nvPicPr>
          <p:cNvPr id="4" name="Content Placeholder 3"/>
          <p:cNvPicPr>
            <a:picLocks noGrp="1" noChangeAspect="1"/>
          </p:cNvPicPr>
          <p:nvPr>
            <p:ph idx="1"/>
          </p:nvPr>
        </p:nvPicPr>
        <p:blipFill>
          <a:blip r:embed="rId3" cstate="print"/>
          <a:stretch>
            <a:fillRect/>
          </a:stretch>
        </p:blipFill>
        <p:spPr>
          <a:xfrm>
            <a:off x="1829111" y="1825625"/>
            <a:ext cx="8533778" cy="4351338"/>
          </a:xfrm>
          <a:prstGeom prst="rect">
            <a:avLst/>
          </a:prstGeom>
        </p:spPr>
      </p:pic>
    </p:spTree>
    <p:extLst>
      <p:ext uri="{BB962C8B-B14F-4D97-AF65-F5344CB8AC3E}">
        <p14:creationId xmlns:p14="http://schemas.microsoft.com/office/powerpoint/2010/main" val="3549164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Segmentation tool</a:t>
            </a:r>
          </a:p>
        </p:txBody>
      </p:sp>
      <p:pic>
        <p:nvPicPr>
          <p:cNvPr id="6" name="Content Placeholder 5"/>
          <p:cNvPicPr>
            <a:picLocks noGrp="1" noChangeAspect="1"/>
          </p:cNvPicPr>
          <p:nvPr>
            <p:ph idx="1"/>
          </p:nvPr>
        </p:nvPicPr>
        <p:blipFill>
          <a:blip r:embed="rId3" cstate="print"/>
          <a:stretch>
            <a:fillRect/>
          </a:stretch>
        </p:blipFill>
        <p:spPr>
          <a:xfrm>
            <a:off x="1829111" y="1825625"/>
            <a:ext cx="8533778" cy="4351338"/>
          </a:xfrm>
          <a:prstGeom prst="rect">
            <a:avLst/>
          </a:prstGeom>
        </p:spPr>
      </p:pic>
    </p:spTree>
    <p:extLst>
      <p:ext uri="{BB962C8B-B14F-4D97-AF65-F5344CB8AC3E}">
        <p14:creationId xmlns:p14="http://schemas.microsoft.com/office/powerpoint/2010/main" val="2190485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Marketing plans</a:t>
            </a:r>
            <a:endParaRPr lang="en-GB" dirty="0"/>
          </a:p>
        </p:txBody>
      </p:sp>
      <p:pic>
        <p:nvPicPr>
          <p:cNvPr id="5" name="Content Placeholder 4"/>
          <p:cNvPicPr>
            <a:picLocks noGrp="1" noChangeAspect="1"/>
          </p:cNvPicPr>
          <p:nvPr>
            <p:ph idx="1"/>
          </p:nvPr>
        </p:nvPicPr>
        <p:blipFill>
          <a:blip r:embed="rId3" cstate="print"/>
          <a:stretch>
            <a:fillRect/>
          </a:stretch>
        </p:blipFill>
        <p:spPr>
          <a:xfrm>
            <a:off x="3530353" y="1825625"/>
            <a:ext cx="5131294" cy="4351338"/>
          </a:xfrm>
          <a:prstGeom prst="rect">
            <a:avLst/>
          </a:prstGeom>
        </p:spPr>
      </p:pic>
    </p:spTree>
    <p:extLst>
      <p:ext uri="{BB962C8B-B14F-4D97-AF65-F5344CB8AC3E}">
        <p14:creationId xmlns:p14="http://schemas.microsoft.com/office/powerpoint/2010/main" val="588111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GB" dirty="0" smtClean="0"/>
              <a:t>Case study – Go London Greenwich</a:t>
            </a:r>
          </a:p>
        </p:txBody>
      </p:sp>
      <p:pic>
        <p:nvPicPr>
          <p:cNvPr id="2050" name="Picture 2" descr="http://www.listeningears.org/graphics/links/nhs.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32200" y="2623344"/>
            <a:ext cx="4927600" cy="275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954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GB" smtClean="0"/>
              <a:t>Case study – Go London Greenwich</a:t>
            </a:r>
          </a:p>
        </p:txBody>
      </p:sp>
      <p:pic>
        <p:nvPicPr>
          <p:cNvPr id="14339"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957514" y="1600201"/>
            <a:ext cx="6276975" cy="4525963"/>
          </a:xfrm>
          <a:noFill/>
        </p:spPr>
      </p:pic>
    </p:spTree>
    <p:extLst>
      <p:ext uri="{BB962C8B-B14F-4D97-AF65-F5344CB8AC3E}">
        <p14:creationId xmlns:p14="http://schemas.microsoft.com/office/powerpoint/2010/main" val="3103768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Format</a:t>
            </a:r>
            <a:endParaRPr lang="en-GB" dirty="0"/>
          </a:p>
        </p:txBody>
      </p:sp>
      <p:sp>
        <p:nvSpPr>
          <p:cNvPr id="3" name="Content Placeholder 2"/>
          <p:cNvSpPr>
            <a:spLocks noGrp="1"/>
          </p:cNvSpPr>
          <p:nvPr>
            <p:ph idx="1"/>
          </p:nvPr>
        </p:nvSpPr>
        <p:spPr/>
        <p:txBody>
          <a:bodyPr>
            <a:normAutofit/>
          </a:bodyPr>
          <a:lstStyle/>
          <a:p>
            <a:r>
              <a:rPr lang="en-GB" dirty="0"/>
              <a:t>Benefits of Marketing to Disabled People</a:t>
            </a:r>
          </a:p>
          <a:p>
            <a:r>
              <a:rPr lang="en-GB" dirty="0" smtClean="0"/>
              <a:t>Introduction</a:t>
            </a:r>
          </a:p>
          <a:p>
            <a:pPr lvl="0"/>
            <a:r>
              <a:rPr lang="en-GB" dirty="0" smtClean="0"/>
              <a:t>Defining our audience</a:t>
            </a:r>
            <a:endParaRPr lang="en-GB" dirty="0"/>
          </a:p>
          <a:p>
            <a:pPr lvl="0"/>
            <a:r>
              <a:rPr lang="en-GB" dirty="0" smtClean="0"/>
              <a:t>Developing an inclusive marketing plan</a:t>
            </a:r>
          </a:p>
          <a:p>
            <a:pPr lvl="0"/>
            <a:r>
              <a:rPr lang="en-GB" dirty="0" smtClean="0"/>
              <a:t>Photos and examples of good marketing messages</a:t>
            </a:r>
          </a:p>
          <a:p>
            <a:pPr lvl="0"/>
            <a:r>
              <a:rPr lang="en-GB" dirty="0" smtClean="0"/>
              <a:t>Monitoring impact</a:t>
            </a:r>
          </a:p>
          <a:p>
            <a:pPr lvl="0"/>
            <a:r>
              <a:rPr lang="en-GB" dirty="0" smtClean="0"/>
              <a:t>Conclusion</a:t>
            </a:r>
            <a:endParaRPr lang="en-GB" dirty="0"/>
          </a:p>
        </p:txBody>
      </p:sp>
    </p:spTree>
    <p:extLst>
      <p:ext uri="{BB962C8B-B14F-4D97-AF65-F5344CB8AC3E}">
        <p14:creationId xmlns:p14="http://schemas.microsoft.com/office/powerpoint/2010/main" val="34661003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GB" smtClean="0"/>
              <a:t>Case study – Go London Greenwich</a:t>
            </a:r>
          </a:p>
        </p:txBody>
      </p:sp>
      <p:pic>
        <p:nvPicPr>
          <p:cNvPr id="15363"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957514" y="1600201"/>
            <a:ext cx="6276975" cy="4525963"/>
          </a:xfrm>
          <a:noFill/>
        </p:spPr>
      </p:pic>
    </p:spTree>
    <p:extLst>
      <p:ext uri="{BB962C8B-B14F-4D97-AF65-F5344CB8AC3E}">
        <p14:creationId xmlns:p14="http://schemas.microsoft.com/office/powerpoint/2010/main" val="326498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GB" smtClean="0"/>
              <a:t>Case study – Go London Greenwich</a:t>
            </a:r>
          </a:p>
        </p:txBody>
      </p:sp>
      <p:pic>
        <p:nvPicPr>
          <p:cNvPr id="16387"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957514" y="1600201"/>
            <a:ext cx="6276975" cy="4525963"/>
          </a:xfrm>
          <a:noFill/>
        </p:spPr>
      </p:pic>
    </p:spTree>
    <p:extLst>
      <p:ext uri="{BB962C8B-B14F-4D97-AF65-F5344CB8AC3E}">
        <p14:creationId xmlns:p14="http://schemas.microsoft.com/office/powerpoint/2010/main" val="2621561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6 stages of an effective</a:t>
            </a:r>
            <a:br>
              <a:rPr lang="en-GB" dirty="0" smtClean="0"/>
            </a:br>
            <a:r>
              <a:rPr lang="en-GB" dirty="0" smtClean="0"/>
              <a:t>activity marketing campaign</a:t>
            </a:r>
            <a:endParaRPr lang="en-GB" dirty="0"/>
          </a:p>
        </p:txBody>
      </p:sp>
      <p:pic>
        <p:nvPicPr>
          <p:cNvPr id="6" name="Content Placeholder 5"/>
          <p:cNvPicPr>
            <a:picLocks noGrp="1" noChangeAspect="1"/>
          </p:cNvPicPr>
          <p:nvPr>
            <p:ph idx="1"/>
          </p:nvPr>
        </p:nvPicPr>
        <p:blipFill>
          <a:blip r:embed="rId3" cstate="print"/>
          <a:stretch>
            <a:fillRect/>
          </a:stretch>
        </p:blipFill>
        <p:spPr>
          <a:xfrm>
            <a:off x="838200" y="3519734"/>
            <a:ext cx="10515600" cy="963120"/>
          </a:xfrm>
          <a:prstGeom prst="rect">
            <a:avLst/>
          </a:prstGeom>
        </p:spPr>
      </p:pic>
    </p:spTree>
    <p:extLst>
      <p:ext uri="{BB962C8B-B14F-4D97-AF65-F5344CB8AC3E}">
        <p14:creationId xmlns:p14="http://schemas.microsoft.com/office/powerpoint/2010/main" val="149784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Set up</a:t>
            </a:r>
            <a:endParaRPr lang="en-GB" dirty="0"/>
          </a:p>
        </p:txBody>
      </p:sp>
      <p:sp>
        <p:nvSpPr>
          <p:cNvPr id="3" name="Content Placeholder 2"/>
          <p:cNvSpPr>
            <a:spLocks noGrp="1"/>
          </p:cNvSpPr>
          <p:nvPr>
            <p:ph idx="1"/>
          </p:nvPr>
        </p:nvSpPr>
        <p:spPr/>
        <p:txBody>
          <a:bodyPr/>
          <a:lstStyle/>
          <a:p>
            <a:r>
              <a:rPr lang="en-GB" dirty="0"/>
              <a:t>Activity database</a:t>
            </a:r>
          </a:p>
          <a:p>
            <a:r>
              <a:rPr lang="en-GB" dirty="0" smtClean="0"/>
              <a:t>Website or booklet</a:t>
            </a:r>
            <a:endParaRPr lang="en-GB" dirty="0"/>
          </a:p>
          <a:p>
            <a:r>
              <a:rPr lang="en-GB" dirty="0"/>
              <a:t>CRM system</a:t>
            </a:r>
          </a:p>
          <a:p>
            <a:r>
              <a:rPr lang="en-GB" dirty="0"/>
              <a:t>Ways for people to </a:t>
            </a:r>
            <a:r>
              <a:rPr lang="en-GB" dirty="0" smtClean="0"/>
              <a:t>register</a:t>
            </a:r>
            <a:endParaRPr lang="en-GB" dirty="0"/>
          </a:p>
        </p:txBody>
      </p:sp>
    </p:spTree>
    <p:extLst>
      <p:ext uri="{BB962C8B-B14F-4D97-AF65-F5344CB8AC3E}">
        <p14:creationId xmlns:p14="http://schemas.microsoft.com/office/powerpoint/2010/main" val="2075539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Activity database</a:t>
            </a:r>
            <a:endParaRPr lang="en-GB" dirty="0"/>
          </a:p>
        </p:txBody>
      </p:sp>
      <p:pic>
        <p:nvPicPr>
          <p:cNvPr id="2052" name="Picture 4"/>
          <p:cNvPicPr>
            <a:picLocks noGrp="1" noChangeAspect="1" noChangeArrowheads="1"/>
          </p:cNvPicPr>
          <p:nvPr>
            <p:ph idx="1"/>
          </p:nvPr>
        </p:nvPicPr>
        <p:blipFill>
          <a:blip r:embed="rId3" cstate="print"/>
          <a:srcRect/>
          <a:stretch>
            <a:fillRect/>
          </a:stretch>
        </p:blipFill>
        <p:spPr bwMode="auto">
          <a:xfrm>
            <a:off x="2452458" y="1600201"/>
            <a:ext cx="7287085" cy="4525963"/>
          </a:xfrm>
          <a:prstGeom prst="rect">
            <a:avLst/>
          </a:prstGeom>
          <a:noFill/>
          <a:ln w="9525">
            <a:noFill/>
            <a:miter lim="800000"/>
            <a:headEnd/>
            <a:tailEnd/>
          </a:ln>
        </p:spPr>
      </p:pic>
    </p:spTree>
    <p:extLst>
      <p:ext uri="{BB962C8B-B14F-4D97-AF65-F5344CB8AC3E}">
        <p14:creationId xmlns:p14="http://schemas.microsoft.com/office/powerpoint/2010/main" val="27380839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Campaign website</a:t>
            </a:r>
            <a:br>
              <a:rPr lang="en-GB" dirty="0" smtClean="0"/>
            </a:br>
            <a:r>
              <a:rPr lang="en-GB" dirty="0" smtClean="0"/>
              <a:t>and/ or booklet</a:t>
            </a:r>
            <a:endParaRPr lang="en-GB" dirty="0"/>
          </a:p>
        </p:txBody>
      </p:sp>
      <p:pic>
        <p:nvPicPr>
          <p:cNvPr id="8" name="Picture 3"/>
          <p:cNvPicPr>
            <a:picLocks noGrp="1" noChangeAspect="1" noChangeArrowheads="1"/>
          </p:cNvPicPr>
          <p:nvPr>
            <p:ph idx="1"/>
          </p:nvPr>
        </p:nvPicPr>
        <p:blipFill>
          <a:blip r:embed="rId3" cstate="print"/>
          <a:srcRect/>
          <a:stretch>
            <a:fillRect/>
          </a:stretch>
        </p:blipFill>
        <p:spPr bwMode="auto">
          <a:xfrm>
            <a:off x="1981200" y="1853978"/>
            <a:ext cx="8229600" cy="4018406"/>
          </a:xfrm>
          <a:prstGeom prst="rect">
            <a:avLst/>
          </a:prstGeom>
          <a:noFill/>
          <a:ln w="9525">
            <a:noFill/>
            <a:miter lim="800000"/>
            <a:headEnd/>
            <a:tailEnd/>
          </a:ln>
        </p:spPr>
      </p:pic>
    </p:spTree>
    <p:extLst>
      <p:ext uri="{BB962C8B-B14F-4D97-AF65-F5344CB8AC3E}">
        <p14:creationId xmlns:p14="http://schemas.microsoft.com/office/powerpoint/2010/main" val="10768905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CRM system</a:t>
            </a:r>
            <a:endParaRPr lang="en-GB"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1981200" y="1853978"/>
            <a:ext cx="8229600" cy="4018406"/>
          </a:xfrm>
          <a:prstGeom prst="rect">
            <a:avLst/>
          </a:prstGeom>
          <a:noFill/>
          <a:ln w="9525">
            <a:noFill/>
            <a:miter lim="800000"/>
            <a:headEnd/>
            <a:tailEnd/>
          </a:ln>
        </p:spPr>
      </p:pic>
    </p:spTree>
    <p:extLst>
      <p:ext uri="{BB962C8B-B14F-4D97-AF65-F5344CB8AC3E}">
        <p14:creationId xmlns:p14="http://schemas.microsoft.com/office/powerpoint/2010/main" val="20873969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Ways for people to register</a:t>
            </a:r>
            <a:endParaRPr lang="en-GB" dirty="0"/>
          </a:p>
        </p:txBody>
      </p:sp>
      <p:sp>
        <p:nvSpPr>
          <p:cNvPr id="3" name="Content Placeholder 2"/>
          <p:cNvSpPr>
            <a:spLocks noGrp="1"/>
          </p:cNvSpPr>
          <p:nvPr>
            <p:ph idx="1"/>
          </p:nvPr>
        </p:nvSpPr>
        <p:spPr/>
        <p:txBody>
          <a:bodyPr/>
          <a:lstStyle/>
          <a:p>
            <a:r>
              <a:rPr lang="en-GB" dirty="0" smtClean="0"/>
              <a:t>Phone</a:t>
            </a:r>
          </a:p>
          <a:p>
            <a:r>
              <a:rPr lang="en-GB" dirty="0" smtClean="0"/>
              <a:t>Text</a:t>
            </a:r>
          </a:p>
          <a:p>
            <a:r>
              <a:rPr lang="en-GB" dirty="0" smtClean="0"/>
              <a:t>Online</a:t>
            </a:r>
          </a:p>
          <a:p>
            <a:r>
              <a:rPr lang="en-GB" dirty="0" smtClean="0"/>
              <a:t>Email</a:t>
            </a:r>
          </a:p>
          <a:p>
            <a:r>
              <a:rPr lang="en-GB" dirty="0" smtClean="0"/>
              <a:t>Freepost </a:t>
            </a:r>
            <a:r>
              <a:rPr lang="en-GB" dirty="0" smtClean="0"/>
              <a:t>reply</a:t>
            </a:r>
            <a:endParaRPr lang="en-GB" dirty="0"/>
          </a:p>
        </p:txBody>
      </p:sp>
    </p:spTree>
    <p:extLst>
      <p:ext uri="{BB962C8B-B14F-4D97-AF65-F5344CB8AC3E}">
        <p14:creationId xmlns:p14="http://schemas.microsoft.com/office/powerpoint/2010/main" val="36891229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6 stages of an effective </a:t>
            </a:r>
            <a:br>
              <a:rPr lang="en-GB" dirty="0" smtClean="0"/>
            </a:br>
            <a:r>
              <a:rPr lang="en-GB" dirty="0" smtClean="0"/>
              <a:t>activity marketing campaign</a:t>
            </a:r>
            <a:endParaRPr lang="en-GB" dirty="0"/>
          </a:p>
        </p:txBody>
      </p:sp>
      <p:pic>
        <p:nvPicPr>
          <p:cNvPr id="6" name="Content Placeholder 5"/>
          <p:cNvPicPr>
            <a:picLocks noGrp="1" noChangeAspect="1"/>
          </p:cNvPicPr>
          <p:nvPr>
            <p:ph idx="1"/>
          </p:nvPr>
        </p:nvPicPr>
        <p:blipFill>
          <a:blip r:embed="rId2" cstate="print"/>
          <a:stretch>
            <a:fillRect/>
          </a:stretch>
        </p:blipFill>
        <p:spPr>
          <a:xfrm>
            <a:off x="838200" y="3519734"/>
            <a:ext cx="10515600" cy="963120"/>
          </a:xfrm>
          <a:prstGeom prst="rect">
            <a:avLst/>
          </a:prstGeom>
        </p:spPr>
      </p:pic>
    </p:spTree>
    <p:extLst>
      <p:ext uri="{BB962C8B-B14F-4D97-AF65-F5344CB8AC3E}">
        <p14:creationId xmlns:p14="http://schemas.microsoft.com/office/powerpoint/2010/main" val="4261881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992313" y="2070100"/>
            <a:ext cx="8229600" cy="1143000"/>
          </a:xfrm>
        </p:spPr>
        <p:txBody>
          <a:bodyPr/>
          <a:lstStyle/>
          <a:p>
            <a:r>
              <a:rPr lang="en-US" smtClean="0"/>
              <a:t>Why marketing’s hard</a:t>
            </a:r>
            <a:endParaRPr lang="en-GB" smtClean="0"/>
          </a:p>
        </p:txBody>
      </p:sp>
    </p:spTree>
    <p:extLst>
      <p:ext uri="{BB962C8B-B14F-4D97-AF65-F5344CB8AC3E}">
        <p14:creationId xmlns:p14="http://schemas.microsoft.com/office/powerpoint/2010/main" val="3705016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Benefits of marketing </a:t>
            </a:r>
            <a:br>
              <a:rPr lang="en-GB" dirty="0" smtClean="0"/>
            </a:br>
            <a:r>
              <a:rPr lang="en-GB" dirty="0" smtClean="0"/>
              <a:t>to disabled people</a:t>
            </a:r>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87050" y="1825625"/>
            <a:ext cx="6017900" cy="4351338"/>
          </a:xfrm>
        </p:spPr>
      </p:pic>
    </p:spTree>
    <p:extLst>
      <p:ext uri="{BB962C8B-B14F-4D97-AF65-F5344CB8AC3E}">
        <p14:creationId xmlns:p14="http://schemas.microsoft.com/office/powerpoint/2010/main" val="2927322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129" y="2480795"/>
            <a:ext cx="10515600" cy="1325563"/>
          </a:xfrm>
        </p:spPr>
        <p:txBody>
          <a:bodyPr/>
          <a:lstStyle/>
          <a:p>
            <a:r>
              <a:rPr lang="en-GB" dirty="0"/>
              <a:t>Marketing messages</a:t>
            </a:r>
          </a:p>
        </p:txBody>
      </p:sp>
    </p:spTree>
    <p:extLst>
      <p:ext uri="{BB962C8B-B14F-4D97-AF65-F5344CB8AC3E}">
        <p14:creationId xmlns:p14="http://schemas.microsoft.com/office/powerpoint/2010/main" val="1441291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56129" y="2480795"/>
            <a:ext cx="10515600" cy="1325563"/>
          </a:xfrm>
          <a:prstGeom prst="rect">
            <a:avLst/>
          </a:prstGeom>
        </p:spPr>
        <p:txBody>
          <a:bodyPr/>
          <a:lstStyle>
            <a:lvl1pPr algn="ctr" defTabSz="914400" rtl="0" eaLnBrk="1" latinLnBrk="0" hangingPunct="1">
              <a:lnSpc>
                <a:spcPct val="90000"/>
              </a:lnSpc>
              <a:spcBef>
                <a:spcPct val="0"/>
              </a:spcBef>
              <a:buNone/>
              <a:defRPr sz="4400" b="1" kern="1200">
                <a:solidFill>
                  <a:srgbClr val="015697"/>
                </a:solidFill>
                <a:latin typeface="+mn-lt"/>
                <a:ea typeface="+mj-ea"/>
                <a:cs typeface="+mj-cs"/>
              </a:defRPr>
            </a:lvl1pPr>
          </a:lstStyle>
          <a:p>
            <a:r>
              <a:rPr lang="en-GB" dirty="0" smtClean="0"/>
              <a:t>Marketing messages</a:t>
            </a:r>
            <a:br>
              <a:rPr lang="en-GB" dirty="0" smtClean="0"/>
            </a:br>
            <a:r>
              <a:rPr lang="en-GB" dirty="0" smtClean="0"/>
              <a:t>What not to say</a:t>
            </a:r>
            <a:endParaRPr lang="en-GB" dirty="0"/>
          </a:p>
        </p:txBody>
      </p:sp>
    </p:spTree>
    <p:extLst>
      <p:ext uri="{BB962C8B-B14F-4D97-AF65-F5344CB8AC3E}">
        <p14:creationId xmlns:p14="http://schemas.microsoft.com/office/powerpoint/2010/main" val="1576919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a:spLocks noGrp="1"/>
          </p:cNvSpPr>
          <p:nvPr>
            <p:ph type="title"/>
          </p:nvPr>
        </p:nvSpPr>
        <p:spPr>
          <a:xfrm>
            <a:off x="856129" y="2480795"/>
            <a:ext cx="10515600" cy="1325563"/>
          </a:xfrm>
        </p:spPr>
        <p:txBody>
          <a:bodyPr/>
          <a:lstStyle/>
          <a:p>
            <a:r>
              <a:rPr lang="en-GB" dirty="0"/>
              <a:t>Marketing </a:t>
            </a:r>
            <a:r>
              <a:rPr lang="en-GB" dirty="0" smtClean="0"/>
              <a:t>messages</a:t>
            </a:r>
            <a:br>
              <a:rPr lang="en-GB" dirty="0" smtClean="0"/>
            </a:br>
            <a:r>
              <a:rPr lang="en-GB" dirty="0" smtClean="0"/>
              <a:t>Motivations</a:t>
            </a:r>
            <a:endParaRPr lang="en-GB" dirty="0"/>
          </a:p>
        </p:txBody>
      </p:sp>
    </p:spTree>
    <p:extLst>
      <p:ext uri="{BB962C8B-B14F-4D97-AF65-F5344CB8AC3E}">
        <p14:creationId xmlns:p14="http://schemas.microsoft.com/office/powerpoint/2010/main" val="500206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Marketing messages</a:t>
            </a:r>
            <a:br>
              <a:rPr lang="en-GB" dirty="0"/>
            </a:br>
            <a:r>
              <a:rPr lang="en-GB" dirty="0"/>
              <a:t>Motivations</a:t>
            </a:r>
          </a:p>
        </p:txBody>
      </p:sp>
      <p:pic>
        <p:nvPicPr>
          <p:cNvPr id="4" name="Content Placeholder 3"/>
          <p:cNvPicPr>
            <a:picLocks noGrp="1" noChangeAspect="1"/>
          </p:cNvPicPr>
          <p:nvPr>
            <p:ph idx="1"/>
          </p:nvPr>
        </p:nvPicPr>
        <p:blipFill>
          <a:blip r:embed="rId2"/>
          <a:stretch>
            <a:fillRect/>
          </a:stretch>
        </p:blipFill>
        <p:spPr>
          <a:xfrm>
            <a:off x="1636602" y="1674569"/>
            <a:ext cx="9321449" cy="4460760"/>
          </a:xfrm>
          <a:prstGeom prst="rect">
            <a:avLst/>
          </a:prstGeom>
        </p:spPr>
      </p:pic>
    </p:spTree>
    <p:extLst>
      <p:ext uri="{BB962C8B-B14F-4D97-AF65-F5344CB8AC3E}">
        <p14:creationId xmlns:p14="http://schemas.microsoft.com/office/powerpoint/2010/main" val="2248655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129" y="2480795"/>
            <a:ext cx="10515600" cy="1325563"/>
          </a:xfrm>
        </p:spPr>
        <p:txBody>
          <a:bodyPr/>
          <a:lstStyle/>
          <a:p>
            <a:r>
              <a:rPr lang="en-GB" dirty="0"/>
              <a:t>Marketing </a:t>
            </a:r>
            <a:r>
              <a:rPr lang="en-GB" dirty="0" smtClean="0"/>
              <a:t>messages</a:t>
            </a:r>
            <a:br>
              <a:rPr lang="en-GB" dirty="0" smtClean="0"/>
            </a:br>
            <a:r>
              <a:rPr lang="en-GB" dirty="0" smtClean="0"/>
              <a:t>Addressing barriers</a:t>
            </a:r>
            <a:endParaRPr lang="en-GB" dirty="0"/>
          </a:p>
        </p:txBody>
      </p:sp>
    </p:spTree>
    <p:extLst>
      <p:ext uri="{BB962C8B-B14F-4D97-AF65-F5344CB8AC3E}">
        <p14:creationId xmlns:p14="http://schemas.microsoft.com/office/powerpoint/2010/main" val="1441291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Marketing plans</a:t>
            </a:r>
            <a:endParaRPr lang="en-GB" dirty="0"/>
          </a:p>
        </p:txBody>
      </p:sp>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157024" y="1825625"/>
            <a:ext cx="7877952" cy="4351338"/>
          </a:xfrm>
          <a:noFill/>
        </p:spPr>
      </p:pic>
    </p:spTree>
    <p:extLst>
      <p:ext uri="{BB962C8B-B14F-4D97-AF65-F5344CB8AC3E}">
        <p14:creationId xmlns:p14="http://schemas.microsoft.com/office/powerpoint/2010/main" val="2118710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Marketing messages</a:t>
            </a:r>
            <a:br>
              <a:rPr lang="en-GB" dirty="0" smtClean="0"/>
            </a:br>
            <a:r>
              <a:rPr lang="en-GB" dirty="0" smtClean="0"/>
              <a:t>Norma</a:t>
            </a:r>
            <a:endParaRPr lang="en-GB" dirty="0"/>
          </a:p>
        </p:txBody>
      </p:sp>
      <p:pic>
        <p:nvPicPr>
          <p:cNvPr id="5"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3032" y="1825625"/>
            <a:ext cx="3045936" cy="4351338"/>
          </a:xfrm>
        </p:spPr>
      </p:pic>
    </p:spTree>
    <p:extLst>
      <p:ext uri="{BB962C8B-B14F-4D97-AF65-F5344CB8AC3E}">
        <p14:creationId xmlns:p14="http://schemas.microsoft.com/office/powerpoint/2010/main" val="909366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Marketing messages</a:t>
            </a:r>
            <a:br>
              <a:rPr lang="en-GB" dirty="0" smtClean="0"/>
            </a:br>
            <a:r>
              <a:rPr lang="en-GB" dirty="0" smtClean="0"/>
              <a:t>Kev</a:t>
            </a:r>
            <a:endParaRPr lang="en-GB" dirty="0"/>
          </a:p>
        </p:txBody>
      </p:sp>
      <p:pic>
        <p:nvPicPr>
          <p:cNvPr id="5"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810363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Marketing messages</a:t>
            </a:r>
            <a:br>
              <a:rPr lang="en-GB" dirty="0" smtClean="0"/>
            </a:br>
            <a:r>
              <a:rPr lang="en-GB" dirty="0" smtClean="0"/>
              <a:t>Specific groups</a:t>
            </a:r>
            <a:endParaRPr lang="en-GB" dirty="0"/>
          </a:p>
        </p:txBody>
      </p:sp>
      <p:pic>
        <p:nvPicPr>
          <p:cNvPr id="5" name="Content Placeholder 4"/>
          <p:cNvPicPr>
            <a:picLocks noGrp="1" noChangeAspect="1"/>
          </p:cNvPicPr>
          <p:nvPr>
            <p:ph idx="1"/>
          </p:nvPr>
        </p:nvPicPr>
        <p:blipFill>
          <a:blip r:embed="rId3"/>
          <a:stretch>
            <a:fillRect/>
          </a:stretch>
        </p:blipFill>
        <p:spPr>
          <a:xfrm>
            <a:off x="2832496" y="1825625"/>
            <a:ext cx="6527007" cy="4351338"/>
          </a:xfrm>
          <a:prstGeom prst="rect">
            <a:avLst/>
          </a:prstGeom>
        </p:spPr>
      </p:pic>
    </p:spTree>
    <p:extLst>
      <p:ext uri="{BB962C8B-B14F-4D97-AF65-F5344CB8AC3E}">
        <p14:creationId xmlns:p14="http://schemas.microsoft.com/office/powerpoint/2010/main" val="42821893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Marketing messages</a:t>
            </a:r>
            <a:br>
              <a:rPr lang="en-GB" dirty="0"/>
            </a:br>
            <a:r>
              <a:rPr lang="en-GB" dirty="0"/>
              <a:t>Specific groups</a:t>
            </a:r>
          </a:p>
        </p:txBody>
      </p:sp>
      <p:pic>
        <p:nvPicPr>
          <p:cNvPr id="4" name="Content Placeholder 3"/>
          <p:cNvPicPr>
            <a:picLocks noGrp="1" noChangeAspect="1"/>
          </p:cNvPicPr>
          <p:nvPr>
            <p:ph idx="1"/>
          </p:nvPr>
        </p:nvPicPr>
        <p:blipFill>
          <a:blip r:embed="rId3"/>
          <a:stretch>
            <a:fillRect/>
          </a:stretch>
        </p:blipFill>
        <p:spPr>
          <a:xfrm>
            <a:off x="1941663" y="1825625"/>
            <a:ext cx="8308674" cy="4351338"/>
          </a:xfrm>
          <a:prstGeom prst="rect">
            <a:avLst/>
          </a:prstGeom>
        </p:spPr>
      </p:pic>
    </p:spTree>
    <p:extLst>
      <p:ext uri="{BB962C8B-B14F-4D97-AF65-F5344CB8AC3E}">
        <p14:creationId xmlns:p14="http://schemas.microsoft.com/office/powerpoint/2010/main" val="2975823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992313" y="2070100"/>
            <a:ext cx="8229600" cy="1143000"/>
          </a:xfrm>
        </p:spPr>
        <p:txBody>
          <a:bodyPr/>
          <a:lstStyle/>
          <a:p>
            <a:r>
              <a:rPr lang="en-GB" dirty="0" smtClean="0"/>
              <a:t>Your goals</a:t>
            </a:r>
          </a:p>
        </p:txBody>
      </p:sp>
    </p:spTree>
    <p:extLst>
      <p:ext uri="{BB962C8B-B14F-4D97-AF65-F5344CB8AC3E}">
        <p14:creationId xmlns:p14="http://schemas.microsoft.com/office/powerpoint/2010/main" val="15236166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Inclusive imagery</a:t>
            </a:r>
            <a:endParaRPr lang="en-GB" dirty="0"/>
          </a:p>
        </p:txBody>
      </p:sp>
      <p:pic>
        <p:nvPicPr>
          <p:cNvPr id="4" name="Content Placeholder 3"/>
          <p:cNvPicPr>
            <a:picLocks noGrp="1" noChangeAspect="1"/>
          </p:cNvPicPr>
          <p:nvPr>
            <p:ph idx="1"/>
          </p:nvPr>
        </p:nvPicPr>
        <p:blipFill>
          <a:blip r:embed="rId3" cstate="print"/>
          <a:stretch>
            <a:fillRect/>
          </a:stretch>
        </p:blipFill>
        <p:spPr>
          <a:xfrm>
            <a:off x="1829111" y="1825625"/>
            <a:ext cx="8533778" cy="4351338"/>
          </a:xfrm>
          <a:prstGeom prst="rect">
            <a:avLst/>
          </a:prstGeom>
        </p:spPr>
      </p:pic>
    </p:spTree>
    <p:extLst>
      <p:ext uri="{BB962C8B-B14F-4D97-AF65-F5344CB8AC3E}">
        <p14:creationId xmlns:p14="http://schemas.microsoft.com/office/powerpoint/2010/main" val="3768150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Inclusive imagery</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59006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Inclusive imagery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87050" y="1825625"/>
            <a:ext cx="6017900" cy="4351338"/>
          </a:xfrm>
        </p:spPr>
      </p:pic>
    </p:spTree>
    <p:extLst>
      <p:ext uri="{BB962C8B-B14F-4D97-AF65-F5344CB8AC3E}">
        <p14:creationId xmlns:p14="http://schemas.microsoft.com/office/powerpoint/2010/main" val="2656460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Inclusive imagery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3032" y="1825625"/>
            <a:ext cx="3045936" cy="4351338"/>
          </a:xfrm>
        </p:spPr>
      </p:pic>
    </p:spTree>
    <p:extLst>
      <p:ext uri="{BB962C8B-B14F-4D97-AF65-F5344CB8AC3E}">
        <p14:creationId xmlns:p14="http://schemas.microsoft.com/office/powerpoint/2010/main" val="3284994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Inclusive imagery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01396" y="1825625"/>
            <a:ext cx="2789207" cy="4351338"/>
          </a:xfrm>
        </p:spPr>
      </p:pic>
    </p:spTree>
    <p:extLst>
      <p:ext uri="{BB962C8B-B14F-4D97-AF65-F5344CB8AC3E}">
        <p14:creationId xmlns:p14="http://schemas.microsoft.com/office/powerpoint/2010/main" val="29939268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Inclusive imagery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40235" y="1825625"/>
            <a:ext cx="3511529" cy="4351338"/>
          </a:xfrm>
        </p:spPr>
      </p:pic>
    </p:spTree>
    <p:extLst>
      <p:ext uri="{BB962C8B-B14F-4D97-AF65-F5344CB8AC3E}">
        <p14:creationId xmlns:p14="http://schemas.microsoft.com/office/powerpoint/2010/main" val="1292160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Inclusive imagery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44829" y="1825625"/>
            <a:ext cx="2902342" cy="4351338"/>
          </a:xfrm>
        </p:spPr>
      </p:pic>
    </p:spTree>
    <p:extLst>
      <p:ext uri="{BB962C8B-B14F-4D97-AF65-F5344CB8AC3E}">
        <p14:creationId xmlns:p14="http://schemas.microsoft.com/office/powerpoint/2010/main" val="29324755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Inclusive imagery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2080382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Inclusive imagery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42734" y="1825625"/>
            <a:ext cx="2706532" cy="4351338"/>
          </a:xfrm>
        </p:spPr>
      </p:pic>
    </p:spTree>
    <p:extLst>
      <p:ext uri="{BB962C8B-B14F-4D97-AF65-F5344CB8AC3E}">
        <p14:creationId xmlns:p14="http://schemas.microsoft.com/office/powerpoint/2010/main" val="777377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Formatting</a:t>
            </a:r>
            <a:endParaRPr lang="en-GB" dirty="0"/>
          </a:p>
        </p:txBody>
      </p:sp>
      <p:pic>
        <p:nvPicPr>
          <p:cNvPr id="4" name="Content Placeholder 3"/>
          <p:cNvPicPr>
            <a:picLocks noGrp="1" noChangeAspect="1"/>
          </p:cNvPicPr>
          <p:nvPr>
            <p:ph idx="1"/>
          </p:nvPr>
        </p:nvPicPr>
        <p:blipFill>
          <a:blip r:embed="rId3" cstate="print"/>
          <a:stretch>
            <a:fillRect/>
          </a:stretch>
        </p:blipFill>
        <p:spPr>
          <a:xfrm>
            <a:off x="4464248" y="1825625"/>
            <a:ext cx="3263503" cy="4351338"/>
          </a:xfrm>
          <a:prstGeom prst="rect">
            <a:avLst/>
          </a:prstGeom>
        </p:spPr>
      </p:pic>
    </p:spTree>
    <p:extLst>
      <p:ext uri="{BB962C8B-B14F-4D97-AF65-F5344CB8AC3E}">
        <p14:creationId xmlns:p14="http://schemas.microsoft.com/office/powerpoint/2010/main" val="978848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992313" y="2070100"/>
            <a:ext cx="8229600" cy="1143000"/>
          </a:xfrm>
        </p:spPr>
        <p:txBody>
          <a:bodyPr/>
          <a:lstStyle/>
          <a:p>
            <a:r>
              <a:rPr lang="en-GB" dirty="0" smtClean="0"/>
              <a:t>Your challenges</a:t>
            </a:r>
          </a:p>
        </p:txBody>
      </p:sp>
    </p:spTree>
    <p:extLst>
      <p:ext uri="{BB962C8B-B14F-4D97-AF65-F5344CB8AC3E}">
        <p14:creationId xmlns:p14="http://schemas.microsoft.com/office/powerpoint/2010/main" val="22671828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Formatting</a:t>
            </a:r>
          </a:p>
        </p:txBody>
      </p:sp>
      <p:pic>
        <p:nvPicPr>
          <p:cNvPr id="1026" name="Picture 2"/>
          <p:cNvPicPr>
            <a:picLocks noGrp="1" noChangeAspect="1" noChangeArrowheads="1"/>
          </p:cNvPicPr>
          <p:nvPr>
            <p:ph idx="1"/>
          </p:nvPr>
        </p:nvPicPr>
        <p:blipFill>
          <a:blip r:embed="rId3" cstate="print"/>
          <a:srcRect/>
          <a:stretch>
            <a:fillRect/>
          </a:stretch>
        </p:blipFill>
        <p:spPr bwMode="auto">
          <a:xfrm>
            <a:off x="838200" y="2432029"/>
            <a:ext cx="10515600" cy="3138529"/>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Formatting</a:t>
            </a:r>
          </a:p>
        </p:txBody>
      </p:sp>
      <p:pic>
        <p:nvPicPr>
          <p:cNvPr id="2050" name="Picture 2"/>
          <p:cNvPicPr>
            <a:picLocks noGrp="1" noChangeAspect="1" noChangeArrowheads="1"/>
          </p:cNvPicPr>
          <p:nvPr>
            <p:ph idx="1"/>
          </p:nvPr>
        </p:nvPicPr>
        <p:blipFill>
          <a:blip r:embed="rId3" cstate="print"/>
          <a:srcRect/>
          <a:stretch>
            <a:fillRect/>
          </a:stretch>
        </p:blipFill>
        <p:spPr bwMode="auto">
          <a:xfrm>
            <a:off x="838200" y="2553675"/>
            <a:ext cx="10515600" cy="2895237"/>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Formatting</a:t>
            </a:r>
          </a:p>
        </p:txBody>
      </p:sp>
      <p:pic>
        <p:nvPicPr>
          <p:cNvPr id="3074" name="Picture 2"/>
          <p:cNvPicPr>
            <a:picLocks noGrp="1" noChangeAspect="1" noChangeArrowheads="1"/>
          </p:cNvPicPr>
          <p:nvPr>
            <p:ph idx="1"/>
          </p:nvPr>
        </p:nvPicPr>
        <p:blipFill>
          <a:blip r:embed="rId3" cstate="print"/>
          <a:srcRect/>
          <a:stretch>
            <a:fillRect/>
          </a:stretch>
        </p:blipFill>
        <p:spPr bwMode="auto">
          <a:xfrm>
            <a:off x="838200" y="2089673"/>
            <a:ext cx="10515600" cy="3823242"/>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Formatting</a:t>
            </a:r>
          </a:p>
        </p:txBody>
      </p:sp>
      <p:pic>
        <p:nvPicPr>
          <p:cNvPr id="4098" name="Picture 2"/>
          <p:cNvPicPr>
            <a:picLocks noGrp="1" noChangeAspect="1" noChangeArrowheads="1"/>
          </p:cNvPicPr>
          <p:nvPr>
            <p:ph idx="1"/>
          </p:nvPr>
        </p:nvPicPr>
        <p:blipFill>
          <a:blip r:embed="rId3" cstate="print"/>
          <a:srcRect/>
          <a:stretch>
            <a:fillRect/>
          </a:stretch>
        </p:blipFill>
        <p:spPr bwMode="auto">
          <a:xfrm>
            <a:off x="838200" y="1955762"/>
            <a:ext cx="10515600" cy="4091064"/>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57489" y="0"/>
            <a:ext cx="6130755" cy="6858000"/>
          </a:xfrm>
          <a:prstGeom prst="rect">
            <a:avLst/>
          </a:prstGeom>
        </p:spPr>
      </p:pic>
    </p:spTree>
    <p:extLst>
      <p:ext uri="{BB962C8B-B14F-4D97-AF65-F5344CB8AC3E}">
        <p14:creationId xmlns:p14="http://schemas.microsoft.com/office/powerpoint/2010/main" val="16350763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46090" y="103521"/>
            <a:ext cx="4772972" cy="6754479"/>
          </a:xfrm>
          <a:prstGeom prst="rect">
            <a:avLst/>
          </a:prstGeom>
        </p:spPr>
      </p:pic>
    </p:spTree>
    <p:extLst>
      <p:ext uri="{BB962C8B-B14F-4D97-AF65-F5344CB8AC3E}">
        <p14:creationId xmlns:p14="http://schemas.microsoft.com/office/powerpoint/2010/main" val="6789320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17081" y="0"/>
            <a:ext cx="4823848" cy="6858000"/>
          </a:xfrm>
          <a:prstGeom prst="rect">
            <a:avLst/>
          </a:prstGeom>
        </p:spPr>
      </p:pic>
    </p:spTree>
    <p:extLst>
      <p:ext uri="{BB962C8B-B14F-4D97-AF65-F5344CB8AC3E}">
        <p14:creationId xmlns:p14="http://schemas.microsoft.com/office/powerpoint/2010/main" val="557308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95368" y="19509"/>
            <a:ext cx="4807974" cy="6838491"/>
          </a:xfrm>
          <a:prstGeom prst="rect">
            <a:avLst/>
          </a:prstGeom>
        </p:spPr>
      </p:pic>
    </p:spTree>
    <p:extLst>
      <p:ext uri="{BB962C8B-B14F-4D97-AF65-F5344CB8AC3E}">
        <p14:creationId xmlns:p14="http://schemas.microsoft.com/office/powerpoint/2010/main" val="20175009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992313" y="2070100"/>
            <a:ext cx="8229600" cy="1143000"/>
          </a:xfrm>
        </p:spPr>
        <p:txBody>
          <a:bodyPr/>
          <a:lstStyle/>
          <a:p>
            <a:r>
              <a:rPr lang="en-GB" smtClean="0"/>
              <a:t>Your resources</a:t>
            </a:r>
          </a:p>
        </p:txBody>
      </p:sp>
    </p:spTree>
    <p:extLst>
      <p:ext uri="{BB962C8B-B14F-4D97-AF65-F5344CB8AC3E}">
        <p14:creationId xmlns:p14="http://schemas.microsoft.com/office/powerpoint/2010/main" val="10269375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Marketing tactics</a:t>
            </a:r>
            <a:endParaRPr lang="en-GB" dirty="0"/>
          </a:p>
        </p:txBody>
      </p:sp>
      <p:sp>
        <p:nvSpPr>
          <p:cNvPr id="3" name="Content Placeholder 2"/>
          <p:cNvSpPr>
            <a:spLocks noGrp="1"/>
          </p:cNvSpPr>
          <p:nvPr>
            <p:ph idx="1"/>
          </p:nvPr>
        </p:nvSpPr>
        <p:spPr/>
        <p:txBody>
          <a:bodyPr/>
          <a:lstStyle/>
          <a:p>
            <a:r>
              <a:rPr lang="en-GB" dirty="0"/>
              <a:t>Partnerships</a:t>
            </a:r>
          </a:p>
          <a:p>
            <a:r>
              <a:rPr lang="en-GB" dirty="0"/>
              <a:t>Direct </a:t>
            </a:r>
            <a:r>
              <a:rPr lang="en-GB" dirty="0" smtClean="0"/>
              <a:t>mail</a:t>
            </a:r>
          </a:p>
          <a:p>
            <a:r>
              <a:rPr lang="en-GB" dirty="0" smtClean="0"/>
              <a:t>Referrals</a:t>
            </a:r>
            <a:endParaRPr lang="en-GB" dirty="0"/>
          </a:p>
          <a:p>
            <a:r>
              <a:rPr lang="en-GB" dirty="0" smtClean="0"/>
              <a:t>Search Engines</a:t>
            </a:r>
          </a:p>
          <a:p>
            <a:endParaRPr lang="en-GB" dirty="0"/>
          </a:p>
          <a:p>
            <a:endParaRPr lang="en-GB" dirty="0"/>
          </a:p>
        </p:txBody>
      </p:sp>
    </p:spTree>
    <p:extLst>
      <p:ext uri="{BB962C8B-B14F-4D97-AF65-F5344CB8AC3E}">
        <p14:creationId xmlns:p14="http://schemas.microsoft.com/office/powerpoint/2010/main" val="746395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54870"/>
            <a:ext cx="10515600" cy="1325563"/>
          </a:xfrm>
        </p:spPr>
        <p:txBody>
          <a:bodyPr/>
          <a:lstStyle/>
          <a:p>
            <a:r>
              <a:rPr lang="en-GB" dirty="0" smtClean="0"/>
              <a:t>What you want to get out of today</a:t>
            </a:r>
            <a:endParaRPr lang="en-GB" dirty="0"/>
          </a:p>
        </p:txBody>
      </p:sp>
    </p:spTree>
    <p:extLst>
      <p:ext uri="{BB962C8B-B14F-4D97-AF65-F5344CB8AC3E}">
        <p14:creationId xmlns:p14="http://schemas.microsoft.com/office/powerpoint/2010/main" val="13176026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129" y="2624230"/>
            <a:ext cx="10515600" cy="1325563"/>
          </a:xfrm>
        </p:spPr>
        <p:txBody>
          <a:bodyPr/>
          <a:lstStyle/>
          <a:p>
            <a:r>
              <a:rPr lang="en-GB" dirty="0" smtClean="0"/>
              <a:t>Partnerships</a:t>
            </a:r>
            <a:endParaRPr lang="en-GB" dirty="0"/>
          </a:p>
        </p:txBody>
      </p:sp>
    </p:spTree>
    <p:extLst>
      <p:ext uri="{BB962C8B-B14F-4D97-AF65-F5344CB8AC3E}">
        <p14:creationId xmlns:p14="http://schemas.microsoft.com/office/powerpoint/2010/main" val="21581188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Partnerships</a:t>
            </a:r>
            <a:br>
              <a:rPr lang="en-GB" dirty="0" smtClean="0"/>
            </a:br>
            <a:r>
              <a:rPr lang="en-GB" dirty="0" smtClean="0"/>
              <a:t>Macmillan Cancer Support</a:t>
            </a:r>
            <a:endParaRPr lang="en-GB" dirty="0"/>
          </a:p>
        </p:txBody>
      </p:sp>
      <p:pic>
        <p:nvPicPr>
          <p:cNvPr id="1028" name="Picture 4" descr="http://www.superclubsplus.com/wp-content/uploads/2013/02/Macmillan-cancer-support-logo-jpeg.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53139" y="2360815"/>
            <a:ext cx="8553653" cy="355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6792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Case Study</a:t>
            </a:r>
            <a:br>
              <a:rPr lang="en-GB" dirty="0" smtClean="0"/>
            </a:br>
            <a:r>
              <a:rPr lang="en-GB" dirty="0" smtClean="0"/>
              <a:t>Lincolnshire</a:t>
            </a:r>
            <a:endParaRPr lang="en-GB" dirty="0"/>
          </a:p>
        </p:txBody>
      </p:sp>
      <p:pic>
        <p:nvPicPr>
          <p:cNvPr id="4" name="IFI in Lincolnshir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2227263" y="1825625"/>
            <a:ext cx="7735887" cy="4351338"/>
          </a:xfrm>
        </p:spPr>
      </p:pic>
    </p:spTree>
    <p:extLst>
      <p:ext uri="{BB962C8B-B14F-4D97-AF65-F5344CB8AC3E}">
        <p14:creationId xmlns:p14="http://schemas.microsoft.com/office/powerpoint/2010/main" val="4276092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p:cNvSpPr>
          <p:nvPr>
            <p:ph type="title"/>
          </p:nvPr>
        </p:nvSpPr>
        <p:spPr/>
        <p:txBody>
          <a:bodyPr>
            <a:normAutofit/>
          </a:bodyPr>
          <a:lstStyle/>
          <a:p>
            <a:r>
              <a:rPr lang="en-GB" dirty="0"/>
              <a:t>Direct </a:t>
            </a:r>
            <a:r>
              <a:rPr lang="en-GB" dirty="0" smtClean="0"/>
              <a:t>mail</a:t>
            </a:r>
            <a:br>
              <a:rPr lang="en-GB" dirty="0" smtClean="0"/>
            </a:br>
            <a:endParaRPr lang="en-GB" dirty="0"/>
          </a:p>
        </p:txBody>
      </p:sp>
      <p:pic>
        <p:nvPicPr>
          <p:cNvPr id="3" name="Picture 2"/>
          <p:cNvPicPr>
            <a:picLocks noChangeAspect="1"/>
          </p:cNvPicPr>
          <p:nvPr/>
        </p:nvPicPr>
        <p:blipFill>
          <a:blip r:embed="rId3" cstate="print"/>
          <a:stretch>
            <a:fillRect/>
          </a:stretch>
        </p:blipFill>
        <p:spPr>
          <a:xfrm>
            <a:off x="2316299" y="1196753"/>
            <a:ext cx="7559402" cy="5311651"/>
          </a:xfrm>
          <a:prstGeom prst="rect">
            <a:avLst/>
          </a:prstGeom>
        </p:spPr>
      </p:pic>
    </p:spTree>
    <p:extLst>
      <p:ext uri="{BB962C8B-B14F-4D97-AF65-F5344CB8AC3E}">
        <p14:creationId xmlns:p14="http://schemas.microsoft.com/office/powerpoint/2010/main" val="34135317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p:cNvSpPr>
          <p:nvPr>
            <p:ph type="title"/>
          </p:nvPr>
        </p:nvSpPr>
        <p:spPr>
          <a:xfrm>
            <a:off x="1991544" y="2708920"/>
            <a:ext cx="8229600" cy="1143000"/>
          </a:xfrm>
        </p:spPr>
        <p:txBody>
          <a:bodyPr>
            <a:noAutofit/>
          </a:bodyPr>
          <a:lstStyle/>
          <a:p>
            <a:r>
              <a:rPr lang="en-GB" dirty="0" smtClean="0"/>
              <a:t>Referrals</a:t>
            </a:r>
            <a:endParaRPr lang="en-GB" dirty="0"/>
          </a:p>
        </p:txBody>
      </p:sp>
    </p:spTree>
    <p:extLst>
      <p:ext uri="{BB962C8B-B14F-4D97-AF65-F5344CB8AC3E}">
        <p14:creationId xmlns:p14="http://schemas.microsoft.com/office/powerpoint/2010/main" val="1833527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41" y="2893172"/>
            <a:ext cx="10515600" cy="1325563"/>
          </a:xfrm>
        </p:spPr>
        <p:txBody>
          <a:bodyPr/>
          <a:lstStyle/>
          <a:p>
            <a:r>
              <a:rPr lang="en-GB" dirty="0" smtClean="0"/>
              <a:t>Search Engines</a:t>
            </a:r>
            <a:endParaRPr lang="en-GB" dirty="0"/>
          </a:p>
        </p:txBody>
      </p:sp>
    </p:spTree>
    <p:extLst>
      <p:ext uri="{BB962C8B-B14F-4D97-AF65-F5344CB8AC3E}">
        <p14:creationId xmlns:p14="http://schemas.microsoft.com/office/powerpoint/2010/main" val="16896747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6 stages of an effective </a:t>
            </a:r>
            <a:br>
              <a:rPr lang="en-GB" dirty="0" smtClean="0"/>
            </a:br>
            <a:r>
              <a:rPr lang="en-GB" dirty="0" smtClean="0"/>
              <a:t>activity marketing campaign</a:t>
            </a:r>
            <a:endParaRPr lang="en-GB" dirty="0"/>
          </a:p>
        </p:txBody>
      </p:sp>
      <p:pic>
        <p:nvPicPr>
          <p:cNvPr id="6" name="Content Placeholder 5"/>
          <p:cNvPicPr>
            <a:picLocks noGrp="1" noChangeAspect="1"/>
          </p:cNvPicPr>
          <p:nvPr>
            <p:ph idx="1"/>
          </p:nvPr>
        </p:nvPicPr>
        <p:blipFill>
          <a:blip r:embed="rId2" cstate="print"/>
          <a:stretch>
            <a:fillRect/>
          </a:stretch>
        </p:blipFill>
        <p:spPr>
          <a:xfrm>
            <a:off x="838200" y="3519734"/>
            <a:ext cx="10515600" cy="963120"/>
          </a:xfrm>
          <a:prstGeom prst="rect">
            <a:avLst/>
          </a:prstGeom>
        </p:spPr>
      </p:pic>
    </p:spTree>
    <p:extLst>
      <p:ext uri="{BB962C8B-B14F-4D97-AF65-F5344CB8AC3E}">
        <p14:creationId xmlns:p14="http://schemas.microsoft.com/office/powerpoint/2010/main" val="21805936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553" y="2695949"/>
            <a:ext cx="10515600" cy="1325563"/>
          </a:xfrm>
        </p:spPr>
        <p:txBody>
          <a:bodyPr/>
          <a:lstStyle/>
          <a:p>
            <a:r>
              <a:rPr lang="en-GB" dirty="0" smtClean="0"/>
              <a:t>Intervene</a:t>
            </a:r>
            <a:endParaRPr lang="en-GB" dirty="0"/>
          </a:p>
        </p:txBody>
      </p:sp>
    </p:spTree>
    <p:extLst>
      <p:ext uri="{BB962C8B-B14F-4D97-AF65-F5344CB8AC3E}">
        <p14:creationId xmlns:p14="http://schemas.microsoft.com/office/powerpoint/2010/main" val="41011366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67667"/>
            <a:ext cx="10515600" cy="1325563"/>
          </a:xfrm>
        </p:spPr>
        <p:txBody>
          <a:bodyPr/>
          <a:lstStyle/>
          <a:p>
            <a:r>
              <a:rPr lang="en-GB" dirty="0" smtClean="0"/>
              <a:t>In person</a:t>
            </a:r>
            <a:endParaRPr lang="en-GB" dirty="0"/>
          </a:p>
        </p:txBody>
      </p:sp>
    </p:spTree>
    <p:extLst>
      <p:ext uri="{BB962C8B-B14F-4D97-AF65-F5344CB8AC3E}">
        <p14:creationId xmlns:p14="http://schemas.microsoft.com/office/powerpoint/2010/main" val="33407832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GB" smtClean="0"/>
              <a:t>Phone</a:t>
            </a:r>
          </a:p>
        </p:txBody>
      </p:sp>
      <p:pic>
        <p:nvPicPr>
          <p:cNvPr id="47107"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952875" y="2452688"/>
            <a:ext cx="4286250" cy="2819400"/>
          </a:xfrm>
          <a:noFill/>
        </p:spPr>
      </p:pic>
    </p:spTree>
    <p:extLst>
      <p:ext uri="{BB962C8B-B14F-4D97-AF65-F5344CB8AC3E}">
        <p14:creationId xmlns:p14="http://schemas.microsoft.com/office/powerpoint/2010/main" val="1805395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992313" y="2070100"/>
            <a:ext cx="8229600" cy="1143000"/>
          </a:xfrm>
        </p:spPr>
        <p:txBody>
          <a:bodyPr/>
          <a:lstStyle/>
          <a:p>
            <a:r>
              <a:rPr lang="en-US" dirty="0" smtClean="0"/>
              <a:t>The good news</a:t>
            </a:r>
            <a:endParaRPr lang="en-GB" dirty="0" smtClean="0"/>
          </a:p>
        </p:txBody>
      </p:sp>
    </p:spTree>
    <p:extLst>
      <p:ext uri="{BB962C8B-B14F-4D97-AF65-F5344CB8AC3E}">
        <p14:creationId xmlns:p14="http://schemas.microsoft.com/office/powerpoint/2010/main" val="2393561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GB" dirty="0" smtClean="0"/>
              <a:t>Email or letter</a:t>
            </a:r>
          </a:p>
        </p:txBody>
      </p:sp>
      <p:pic>
        <p:nvPicPr>
          <p:cNvPr id="48131"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357689" y="2297114"/>
            <a:ext cx="3476625" cy="3133725"/>
          </a:xfrm>
          <a:noFill/>
        </p:spPr>
      </p:pic>
    </p:spTree>
    <p:extLst>
      <p:ext uri="{BB962C8B-B14F-4D97-AF65-F5344CB8AC3E}">
        <p14:creationId xmlns:p14="http://schemas.microsoft.com/office/powerpoint/2010/main" val="22209487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GB" smtClean="0"/>
              <a:t>SMS</a:t>
            </a:r>
          </a:p>
        </p:txBody>
      </p:sp>
      <p:pic>
        <p:nvPicPr>
          <p:cNvPr id="4915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310064" y="2338388"/>
            <a:ext cx="3571875" cy="3048000"/>
          </a:xfrm>
          <a:noFill/>
        </p:spPr>
      </p:pic>
    </p:spTree>
    <p:extLst>
      <p:ext uri="{BB962C8B-B14F-4D97-AF65-F5344CB8AC3E}">
        <p14:creationId xmlns:p14="http://schemas.microsoft.com/office/powerpoint/2010/main" val="22728883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6 stages of an effective </a:t>
            </a:r>
            <a:br>
              <a:rPr lang="en-GB" dirty="0" smtClean="0"/>
            </a:br>
            <a:r>
              <a:rPr lang="en-GB" dirty="0" smtClean="0"/>
              <a:t>activity marketing campaign</a:t>
            </a:r>
            <a:endParaRPr lang="en-GB" dirty="0"/>
          </a:p>
        </p:txBody>
      </p:sp>
      <p:pic>
        <p:nvPicPr>
          <p:cNvPr id="6" name="Content Placeholder 5"/>
          <p:cNvPicPr>
            <a:picLocks noGrp="1" noChangeAspect="1"/>
          </p:cNvPicPr>
          <p:nvPr>
            <p:ph idx="1"/>
          </p:nvPr>
        </p:nvPicPr>
        <p:blipFill>
          <a:blip r:embed="rId2" cstate="print"/>
          <a:stretch>
            <a:fillRect/>
          </a:stretch>
        </p:blipFill>
        <p:spPr>
          <a:xfrm>
            <a:off x="838200" y="3519734"/>
            <a:ext cx="10515600" cy="963120"/>
          </a:xfrm>
          <a:prstGeom prst="rect">
            <a:avLst/>
          </a:prstGeom>
        </p:spPr>
      </p:pic>
    </p:spTree>
    <p:extLst>
      <p:ext uri="{BB962C8B-B14F-4D97-AF65-F5344CB8AC3E}">
        <p14:creationId xmlns:p14="http://schemas.microsoft.com/office/powerpoint/2010/main" val="451603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Active Participation</a:t>
            </a:r>
            <a:endParaRPr lang="en-GB" dirty="0"/>
          </a:p>
        </p:txBody>
      </p:sp>
      <p:pic>
        <p:nvPicPr>
          <p:cNvPr id="5" name="Content Placeholder 4"/>
          <p:cNvPicPr>
            <a:picLocks noGrp="1" noChangeAspect="1"/>
          </p:cNvPicPr>
          <p:nvPr>
            <p:ph idx="1"/>
          </p:nvPr>
        </p:nvPicPr>
        <p:blipFill>
          <a:blip r:embed="rId3" cstate="print"/>
          <a:stretch>
            <a:fillRect/>
          </a:stretch>
        </p:blipFill>
        <p:spPr>
          <a:xfrm>
            <a:off x="2826351" y="1825625"/>
            <a:ext cx="6539298" cy="4351338"/>
          </a:xfrm>
          <a:prstGeom prst="rect">
            <a:avLst/>
          </a:prstGeom>
        </p:spPr>
      </p:pic>
    </p:spTree>
    <p:extLst>
      <p:ext uri="{BB962C8B-B14F-4D97-AF65-F5344CB8AC3E}">
        <p14:creationId xmlns:p14="http://schemas.microsoft.com/office/powerpoint/2010/main" val="32700645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GB" smtClean="0"/>
              <a:t>Making it social</a:t>
            </a:r>
          </a:p>
        </p:txBody>
      </p:sp>
      <p:pic>
        <p:nvPicPr>
          <p:cNvPr id="51203"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832226" y="1600201"/>
            <a:ext cx="4525963" cy="4525963"/>
          </a:xfrm>
          <a:noFill/>
        </p:spPr>
      </p:pic>
    </p:spTree>
    <p:extLst>
      <p:ext uri="{BB962C8B-B14F-4D97-AF65-F5344CB8AC3E}">
        <p14:creationId xmlns:p14="http://schemas.microsoft.com/office/powerpoint/2010/main" val="28348403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6 stages of an effective </a:t>
            </a:r>
            <a:br>
              <a:rPr lang="en-GB" dirty="0" smtClean="0"/>
            </a:br>
            <a:r>
              <a:rPr lang="en-GB" dirty="0" smtClean="0"/>
              <a:t>activity marketing campaign</a:t>
            </a:r>
            <a:endParaRPr lang="en-GB" dirty="0"/>
          </a:p>
        </p:txBody>
      </p:sp>
      <p:pic>
        <p:nvPicPr>
          <p:cNvPr id="6" name="Content Placeholder 5"/>
          <p:cNvPicPr>
            <a:picLocks noGrp="1" noChangeAspect="1"/>
          </p:cNvPicPr>
          <p:nvPr>
            <p:ph idx="1"/>
          </p:nvPr>
        </p:nvPicPr>
        <p:blipFill>
          <a:blip r:embed="rId2" cstate="print"/>
          <a:stretch>
            <a:fillRect/>
          </a:stretch>
        </p:blipFill>
        <p:spPr>
          <a:xfrm>
            <a:off x="838200" y="3519734"/>
            <a:ext cx="10515600" cy="963120"/>
          </a:xfrm>
          <a:prstGeom prst="rect">
            <a:avLst/>
          </a:prstGeom>
        </p:spPr>
      </p:pic>
    </p:spTree>
    <p:extLst>
      <p:ext uri="{BB962C8B-B14F-4D97-AF65-F5344CB8AC3E}">
        <p14:creationId xmlns:p14="http://schemas.microsoft.com/office/powerpoint/2010/main" val="29014834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Review</a:t>
            </a:r>
            <a:endParaRPr lang="en-GB" dirty="0"/>
          </a:p>
        </p:txBody>
      </p:sp>
      <p:pic>
        <p:nvPicPr>
          <p:cNvPr id="4" name="Picture 2"/>
          <p:cNvPicPr>
            <a:picLocks noGrp="1" noChangeAspect="1" noChangeArrowheads="1"/>
          </p:cNvPicPr>
          <p:nvPr>
            <p:ph idx="1"/>
          </p:nvPr>
        </p:nvPicPr>
        <p:blipFill>
          <a:blip r:embed="rId3" cstate="print"/>
          <a:srcRect/>
          <a:stretch>
            <a:fillRect/>
          </a:stretch>
        </p:blipFill>
        <p:spPr>
          <a:xfrm>
            <a:off x="1640282" y="1825625"/>
            <a:ext cx="8911435" cy="4351338"/>
          </a:xfrm>
        </p:spPr>
      </p:pic>
    </p:spTree>
    <p:extLst>
      <p:ext uri="{BB962C8B-B14F-4D97-AF65-F5344CB8AC3E}">
        <p14:creationId xmlns:p14="http://schemas.microsoft.com/office/powerpoint/2010/main" val="16765469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GB" smtClean="0"/>
              <a:t>Phone</a:t>
            </a:r>
          </a:p>
        </p:txBody>
      </p:sp>
      <p:pic>
        <p:nvPicPr>
          <p:cNvPr id="63491"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952875" y="2452688"/>
            <a:ext cx="4286250" cy="2819400"/>
          </a:xfrm>
          <a:noFill/>
        </p:spPr>
      </p:pic>
    </p:spTree>
    <p:extLst>
      <p:ext uri="{BB962C8B-B14F-4D97-AF65-F5344CB8AC3E}">
        <p14:creationId xmlns:p14="http://schemas.microsoft.com/office/powerpoint/2010/main" val="24194941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GB" smtClean="0"/>
              <a:t>Email</a:t>
            </a:r>
          </a:p>
        </p:txBody>
      </p:sp>
      <p:pic>
        <p:nvPicPr>
          <p:cNvPr id="6451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357689" y="2297114"/>
            <a:ext cx="3476625" cy="3133725"/>
          </a:xfrm>
          <a:noFill/>
        </p:spPr>
      </p:pic>
    </p:spTree>
    <p:extLst>
      <p:ext uri="{BB962C8B-B14F-4D97-AF65-F5344CB8AC3E}">
        <p14:creationId xmlns:p14="http://schemas.microsoft.com/office/powerpoint/2010/main" val="20900726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6 stages of an effective </a:t>
            </a:r>
            <a:br>
              <a:rPr lang="en-GB" dirty="0" smtClean="0"/>
            </a:br>
            <a:r>
              <a:rPr lang="en-GB" dirty="0" smtClean="0"/>
              <a:t>activity marketing campaign</a:t>
            </a:r>
            <a:endParaRPr lang="en-GB" dirty="0"/>
          </a:p>
        </p:txBody>
      </p:sp>
      <p:pic>
        <p:nvPicPr>
          <p:cNvPr id="6" name="Content Placeholder 5"/>
          <p:cNvPicPr>
            <a:picLocks noGrp="1" noChangeAspect="1"/>
          </p:cNvPicPr>
          <p:nvPr>
            <p:ph idx="1"/>
          </p:nvPr>
        </p:nvPicPr>
        <p:blipFill>
          <a:blip r:embed="rId2" cstate="print"/>
          <a:stretch>
            <a:fillRect/>
          </a:stretch>
        </p:blipFill>
        <p:spPr>
          <a:xfrm>
            <a:off x="838200" y="3519734"/>
            <a:ext cx="10515600" cy="963120"/>
          </a:xfrm>
          <a:prstGeom prst="rect">
            <a:avLst/>
          </a:prstGeom>
        </p:spPr>
      </p:pic>
    </p:spTree>
    <p:extLst>
      <p:ext uri="{BB962C8B-B14F-4D97-AF65-F5344CB8AC3E}">
        <p14:creationId xmlns:p14="http://schemas.microsoft.com/office/powerpoint/2010/main" val="1663562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6 stages of an effective </a:t>
            </a:r>
            <a:br>
              <a:rPr lang="en-GB" dirty="0" smtClean="0"/>
            </a:br>
            <a:r>
              <a:rPr lang="en-GB" dirty="0" smtClean="0"/>
              <a:t>activity marketing campaign</a:t>
            </a:r>
            <a:endParaRPr lang="en-GB" dirty="0"/>
          </a:p>
        </p:txBody>
      </p:sp>
      <p:pic>
        <p:nvPicPr>
          <p:cNvPr id="6" name="Content Placeholder 5"/>
          <p:cNvPicPr>
            <a:picLocks noGrp="1" noChangeAspect="1"/>
          </p:cNvPicPr>
          <p:nvPr>
            <p:ph idx="1"/>
          </p:nvPr>
        </p:nvPicPr>
        <p:blipFill>
          <a:blip r:embed="rId3" cstate="print"/>
          <a:stretch>
            <a:fillRect/>
          </a:stretch>
        </p:blipFill>
        <p:spPr>
          <a:xfrm>
            <a:off x="555810" y="3119718"/>
            <a:ext cx="11152094" cy="1363136"/>
          </a:xfrm>
          <a:prstGeom prst="rect">
            <a:avLst/>
          </a:prstGeom>
        </p:spPr>
      </p:pic>
    </p:spTree>
    <p:extLst>
      <p:ext uri="{BB962C8B-B14F-4D97-AF65-F5344CB8AC3E}">
        <p14:creationId xmlns:p14="http://schemas.microsoft.com/office/powerpoint/2010/main" val="24233439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60090"/>
            <a:ext cx="10515600" cy="1325563"/>
          </a:xfrm>
        </p:spPr>
        <p:txBody>
          <a:bodyPr/>
          <a:lstStyle/>
          <a:p>
            <a:r>
              <a:rPr lang="en-GB" dirty="0" smtClean="0"/>
              <a:t>Monitoring impact</a:t>
            </a:r>
            <a:endParaRPr lang="en-GB" dirty="0"/>
          </a:p>
        </p:txBody>
      </p:sp>
    </p:spTree>
    <p:extLst>
      <p:ext uri="{BB962C8B-B14F-4D97-AF65-F5344CB8AC3E}">
        <p14:creationId xmlns:p14="http://schemas.microsoft.com/office/powerpoint/2010/main" val="25076878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Resources</a:t>
            </a:r>
            <a:endParaRPr lang="en-GB" dirty="0"/>
          </a:p>
        </p:txBody>
      </p:sp>
      <p:pic>
        <p:nvPicPr>
          <p:cNvPr id="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284537" y="1341157"/>
            <a:ext cx="5622925" cy="5300663"/>
          </a:xfrm>
          <a:noFill/>
        </p:spPr>
      </p:pic>
    </p:spTree>
    <p:extLst>
      <p:ext uri="{BB962C8B-B14F-4D97-AF65-F5344CB8AC3E}">
        <p14:creationId xmlns:p14="http://schemas.microsoft.com/office/powerpoint/2010/main" val="18558106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p:txBody>
          <a:bodyPr/>
          <a:lstStyle/>
          <a:p>
            <a:r>
              <a:rPr lang="en-GB" dirty="0"/>
              <a:t>Benefits of Marketing to Disabled People</a:t>
            </a:r>
          </a:p>
          <a:p>
            <a:pPr lvl="0"/>
            <a:r>
              <a:rPr lang="en-GB" dirty="0"/>
              <a:t>Defining our audience</a:t>
            </a:r>
          </a:p>
          <a:p>
            <a:pPr lvl="0"/>
            <a:r>
              <a:rPr lang="en-GB" dirty="0"/>
              <a:t>Developing an inclusive marketing plan</a:t>
            </a:r>
          </a:p>
          <a:p>
            <a:pPr lvl="0"/>
            <a:r>
              <a:rPr lang="en-GB" dirty="0"/>
              <a:t>Free photos</a:t>
            </a:r>
          </a:p>
          <a:p>
            <a:pPr lvl="0"/>
            <a:r>
              <a:rPr lang="en-GB" dirty="0"/>
              <a:t>Monitoring impact</a:t>
            </a:r>
          </a:p>
          <a:p>
            <a:pPr lvl="0"/>
            <a:r>
              <a:rPr lang="en-GB" dirty="0"/>
              <a:t>Conclusion</a:t>
            </a:r>
          </a:p>
        </p:txBody>
      </p:sp>
    </p:spTree>
    <p:extLst>
      <p:ext uri="{BB962C8B-B14F-4D97-AF65-F5344CB8AC3E}">
        <p14:creationId xmlns:p14="http://schemas.microsoft.com/office/powerpoint/2010/main" val="2396792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Planning</a:t>
            </a:r>
            <a:endParaRPr lang="en-GB" dirty="0"/>
          </a:p>
        </p:txBody>
      </p:sp>
      <p:pic>
        <p:nvPicPr>
          <p:cNvPr id="1026" name="Picture 2" descr="http://www.houghtonplanning.co.uk/wp-content/uploads/2012/10/planning-services.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195108" y="1825625"/>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721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1025</TotalTime>
  <Words>7492</Words>
  <Application>Microsoft Office PowerPoint</Application>
  <PresentationFormat>Widescreen</PresentationFormat>
  <Paragraphs>640</Paragraphs>
  <Slides>82</Slides>
  <Notes>66</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82</vt:i4>
      </vt:variant>
    </vt:vector>
  </HeadingPairs>
  <TitlesOfParts>
    <vt:vector size="87" baseType="lpstr">
      <vt:lpstr>Arial</vt:lpstr>
      <vt:lpstr>Calibri</vt:lpstr>
      <vt:lpstr>Calibri Light</vt:lpstr>
      <vt:lpstr>Office Theme</vt:lpstr>
      <vt:lpstr>Custom Design</vt:lpstr>
      <vt:lpstr>IFI marketing workshop</vt:lpstr>
      <vt:lpstr>Format</vt:lpstr>
      <vt:lpstr>Benefits of marketing  to disabled people</vt:lpstr>
      <vt:lpstr>Your goals</vt:lpstr>
      <vt:lpstr>Your challenges</vt:lpstr>
      <vt:lpstr>What you want to get out of today</vt:lpstr>
      <vt:lpstr>The good news</vt:lpstr>
      <vt:lpstr>6 stages of an effective  activity marketing campaign</vt:lpstr>
      <vt:lpstr>Planning</vt:lpstr>
      <vt:lpstr>Defining the audience</vt:lpstr>
      <vt:lpstr>Disabled people by age</vt:lpstr>
      <vt:lpstr>People who go to the gym</vt:lpstr>
      <vt:lpstr>Disabled people by segment  (over 55s only)</vt:lpstr>
      <vt:lpstr>Completely inactive</vt:lpstr>
      <vt:lpstr>Segmentation tool</vt:lpstr>
      <vt:lpstr>Segmentation tool</vt:lpstr>
      <vt:lpstr>Marketing plans</vt:lpstr>
      <vt:lpstr>Case study – Go London Greenwich</vt:lpstr>
      <vt:lpstr>Case study – Go London Greenwich</vt:lpstr>
      <vt:lpstr>Case study – Go London Greenwich</vt:lpstr>
      <vt:lpstr>Case study – Go London Greenwich</vt:lpstr>
      <vt:lpstr>6 stages of an effective activity marketing campaign</vt:lpstr>
      <vt:lpstr>Set up</vt:lpstr>
      <vt:lpstr>Activity database</vt:lpstr>
      <vt:lpstr>Campaign website and/ or booklet</vt:lpstr>
      <vt:lpstr>CRM system</vt:lpstr>
      <vt:lpstr>Ways for people to register</vt:lpstr>
      <vt:lpstr>6 stages of an effective  activity marketing campaign</vt:lpstr>
      <vt:lpstr>Why marketing’s hard</vt:lpstr>
      <vt:lpstr>Marketing messages</vt:lpstr>
      <vt:lpstr>PowerPoint Presentation</vt:lpstr>
      <vt:lpstr>Marketing messages Motivations</vt:lpstr>
      <vt:lpstr>Marketing messages Motivations</vt:lpstr>
      <vt:lpstr>Marketing messages Addressing barriers</vt:lpstr>
      <vt:lpstr>Marketing plans</vt:lpstr>
      <vt:lpstr>Marketing messages Norma</vt:lpstr>
      <vt:lpstr>Marketing messages Kev</vt:lpstr>
      <vt:lpstr>Marketing messages Specific groups</vt:lpstr>
      <vt:lpstr>Marketing messages Specific groups</vt:lpstr>
      <vt:lpstr>Inclusive imagery</vt:lpstr>
      <vt:lpstr>Inclusive imagery</vt:lpstr>
      <vt:lpstr>Inclusive imagery</vt:lpstr>
      <vt:lpstr>Inclusive imagery</vt:lpstr>
      <vt:lpstr>Inclusive imagery</vt:lpstr>
      <vt:lpstr>Inclusive imagery</vt:lpstr>
      <vt:lpstr>Inclusive imagery</vt:lpstr>
      <vt:lpstr>Inclusive imagery</vt:lpstr>
      <vt:lpstr>Inclusive imagery</vt:lpstr>
      <vt:lpstr>Formatting</vt:lpstr>
      <vt:lpstr>Formatting</vt:lpstr>
      <vt:lpstr>Formatting</vt:lpstr>
      <vt:lpstr>Formatting</vt:lpstr>
      <vt:lpstr>Formatting</vt:lpstr>
      <vt:lpstr>PowerPoint Presentation</vt:lpstr>
      <vt:lpstr>PowerPoint Presentation</vt:lpstr>
      <vt:lpstr>PowerPoint Presentation</vt:lpstr>
      <vt:lpstr>PowerPoint Presentation</vt:lpstr>
      <vt:lpstr>Your resources</vt:lpstr>
      <vt:lpstr>Marketing tactics</vt:lpstr>
      <vt:lpstr>Partnerships</vt:lpstr>
      <vt:lpstr>Partnerships Macmillan Cancer Support</vt:lpstr>
      <vt:lpstr>Case Study Lincolnshire</vt:lpstr>
      <vt:lpstr>Direct mail </vt:lpstr>
      <vt:lpstr>Referrals</vt:lpstr>
      <vt:lpstr>Search Engines</vt:lpstr>
      <vt:lpstr>6 stages of an effective  activity marketing campaign</vt:lpstr>
      <vt:lpstr>Intervene</vt:lpstr>
      <vt:lpstr>In person</vt:lpstr>
      <vt:lpstr>Phone</vt:lpstr>
      <vt:lpstr>Email or letter</vt:lpstr>
      <vt:lpstr>SMS</vt:lpstr>
      <vt:lpstr>6 stages of an effective  activity marketing campaign</vt:lpstr>
      <vt:lpstr>Active Participation</vt:lpstr>
      <vt:lpstr>Making it social</vt:lpstr>
      <vt:lpstr>6 stages of an effective  activity marketing campaign</vt:lpstr>
      <vt:lpstr>Review</vt:lpstr>
      <vt:lpstr>Phone</vt:lpstr>
      <vt:lpstr>Email</vt:lpstr>
      <vt:lpstr>6 stages of an effective  activity marketing campaign</vt:lpstr>
      <vt:lpstr>Monitoring impact</vt:lpstr>
      <vt:lpstr>Resources</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IFI marketing workshop</dc:title>
  <dc:creator>John Ainsworth</dc:creator>
  <cp:lastModifiedBy>John Ainsworth</cp:lastModifiedBy>
  <cp:revision>158</cp:revision>
  <dcterms:created xsi:type="dcterms:W3CDTF">2013-05-02T13:57:31Z</dcterms:created>
  <dcterms:modified xsi:type="dcterms:W3CDTF">2013-06-20T07:12:51Z</dcterms:modified>
</cp:coreProperties>
</file>